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310" r:id="rId3"/>
    <p:sldId id="311" r:id="rId4"/>
    <p:sldId id="332" r:id="rId5"/>
    <p:sldId id="312" r:id="rId6"/>
    <p:sldId id="333" r:id="rId7"/>
    <p:sldId id="313" r:id="rId8"/>
    <p:sldId id="314" r:id="rId9"/>
    <p:sldId id="334" r:id="rId10"/>
    <p:sldId id="315" r:id="rId11"/>
    <p:sldId id="316" r:id="rId12"/>
    <p:sldId id="317" r:id="rId13"/>
    <p:sldId id="318" r:id="rId14"/>
    <p:sldId id="319" r:id="rId15"/>
    <p:sldId id="320" r:id="rId16"/>
    <p:sldId id="321" r:id="rId17"/>
    <p:sldId id="322" r:id="rId18"/>
    <p:sldId id="335" r:id="rId19"/>
    <p:sldId id="323" r:id="rId20"/>
    <p:sldId id="324" r:id="rId21"/>
    <p:sldId id="325" r:id="rId22"/>
    <p:sldId id="326" r:id="rId23"/>
    <p:sldId id="336" r:id="rId24"/>
    <p:sldId id="327" r:id="rId25"/>
    <p:sldId id="328" r:id="rId26"/>
    <p:sldId id="337" r:id="rId27"/>
    <p:sldId id="329" r:id="rId28"/>
    <p:sldId id="330" r:id="rId29"/>
    <p:sldId id="338" r:id="rId30"/>
    <p:sldId id="331" r:id="rId3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12" autoAdjust="0"/>
  </p:normalViewPr>
  <p:slideViewPr>
    <p:cSldViewPr snapToGrid="0" snapToObjects="1">
      <p:cViewPr varScale="1">
        <p:scale>
          <a:sx n="142" d="100"/>
          <a:sy n="142" d="100"/>
        </p:scale>
        <p:origin x="300" y="120"/>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191855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0F43B5-27D8-824C-B2DE-33AB2BBE4F86}" type="datetimeFigureOut">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3261975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0F43B5-27D8-824C-B2DE-33AB2BBE4F86}" type="datetimeFigureOut">
              <a:rPr lang="en-US" smtClean="0"/>
              <a:t>7/15/2022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4255450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7200" y="2891125"/>
            <a:ext cx="4713461" cy="1102519"/>
          </a:xfrm>
        </p:spPr>
        <p:txBody>
          <a:bodyPr/>
          <a:lstStyle>
            <a:lvl1pPr>
              <a:defRPr>
                <a:effectLst>
                  <a:outerShdw blurRad="50800" dist="38100" dir="2700000" algn="tl" rotWithShape="0">
                    <a:srgbClr val="000000">
                      <a:alpha val="43000"/>
                    </a:srgbClr>
                  </a:outerShdw>
                </a:effectLst>
              </a:defRPr>
            </a:lvl1pPr>
          </a:lstStyle>
          <a:p>
            <a:r>
              <a:rPr lang="en-US" dirty="0"/>
              <a:t>Sermon Title</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ext Placeholder 6"/>
          <p:cNvSpPr>
            <a:spLocks noGrp="1"/>
          </p:cNvSpPr>
          <p:nvPr>
            <p:ph type="body" sz="quarter" idx="13" hasCustomPrompt="1"/>
          </p:nvPr>
        </p:nvSpPr>
        <p:spPr>
          <a:xfrm>
            <a:off x="457200" y="4111772"/>
            <a:ext cx="4713288" cy="436563"/>
          </a:xfrm>
        </p:spPr>
        <p:txBody>
          <a:bodyPr/>
          <a:lstStyle>
            <a:lvl1pPr algn="ctr">
              <a:defRPr baseline="0"/>
            </a:lvl1pPr>
          </a:lstStyle>
          <a:p>
            <a:pPr lvl="0"/>
            <a:r>
              <a:rPr lang="en-US" dirty="0"/>
              <a:t>Presenter</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84091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ble Vers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Bible verse</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285900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3155337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ble verse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13157"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6"/>
          <p:cNvSpPr>
            <a:spLocks noGrp="1"/>
          </p:cNvSpPr>
          <p:nvPr>
            <p:ph type="pic" sz="quarter" idx="15"/>
          </p:nvPr>
        </p:nvSpPr>
        <p:spPr>
          <a:xfrm>
            <a:off x="0" y="1"/>
            <a:ext cx="9143999" cy="5143499"/>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10" name="Date Placeholder 9"/>
          <p:cNvSpPr>
            <a:spLocks noGrp="1"/>
          </p:cNvSpPr>
          <p:nvPr>
            <p:ph type="dt" sz="half" idx="10"/>
          </p:nvPr>
        </p:nvSpPr>
        <p:spPr/>
        <p:txBody>
          <a:bodyPr/>
          <a:lstStyle/>
          <a:p>
            <a:fld id="{5B0F43B5-27D8-824C-B2DE-33AB2BBE4F86}" type="datetimeFigureOut">
              <a:rPr lang="en-US" smtClean="0"/>
              <a:t>7/15/2022</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7360D60D-3A96-DD4E-85F9-80978A27BCC8}" type="slidenum">
              <a:rPr lang="en-US" smtClean="0"/>
              <a:t>‹#›</a:t>
            </a:fld>
            <a:endParaRPr lang="en-US"/>
          </a:p>
        </p:txBody>
      </p:sp>
      <p:sp>
        <p:nvSpPr>
          <p:cNvPr id="15" name="Content Placeholder 2"/>
          <p:cNvSpPr>
            <a:spLocks noGrp="1"/>
          </p:cNvSpPr>
          <p:nvPr>
            <p:ph idx="14" hasCustomPrompt="1"/>
          </p:nvPr>
        </p:nvSpPr>
        <p:spPr>
          <a:xfrm>
            <a:off x="457201" y="288750"/>
            <a:ext cx="4225338" cy="3394472"/>
          </a:xfrm>
        </p:spPr>
        <p:txBody>
          <a:bodyPr/>
          <a:lstStyle>
            <a:lvl1pPr>
              <a:defRPr baseline="0"/>
            </a:lvl1pPr>
          </a:lstStyle>
          <a:p>
            <a:pPr lvl="0"/>
            <a:r>
              <a:rPr lang="en-US" dirty="0"/>
              <a:t>Bible verse</a:t>
            </a:r>
          </a:p>
        </p:txBody>
      </p:sp>
      <p:sp>
        <p:nvSpPr>
          <p:cNvPr id="13"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3597505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04316"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8"/>
          <p:cNvSpPr>
            <a:spLocks noGrp="1"/>
          </p:cNvSpPr>
          <p:nvPr>
            <p:ph type="pic" sz="quarter" idx="14"/>
          </p:nvPr>
        </p:nvSpPr>
        <p:spPr>
          <a:xfrm>
            <a:off x="0" y="0"/>
            <a:ext cx="9144000" cy="5143500"/>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13"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14" name="Content Placeholder 2"/>
          <p:cNvSpPr>
            <a:spLocks noGrp="1"/>
          </p:cNvSpPr>
          <p:nvPr>
            <p:ph idx="13"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1479865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046484"/>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1921343"/>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13579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0F43B5-27D8-824C-B2DE-33AB2BBE4F86}" type="datetimeFigureOut">
              <a:rPr lang="en-US" smtClean="0"/>
              <a:t>7/15/2022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25615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57200"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0F43B5-27D8-824C-B2DE-33AB2BBE4F86}" type="datetimeFigureOut">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907927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B0F43B5-27D8-824C-B2DE-33AB2BBE4F86}" type="datetimeFigureOut">
              <a:rPr lang="en-US" smtClean="0"/>
              <a:t>7/15/2022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360D60D-3A96-DD4E-85F9-80978A27BCC8}" type="slidenum">
              <a:rPr lang="en-US" smtClean="0"/>
              <a:t>‹#›</a:t>
            </a:fld>
            <a:endParaRPr lang="en-US"/>
          </a:p>
        </p:txBody>
      </p:sp>
    </p:spTree>
    <p:extLst>
      <p:ext uri="{BB962C8B-B14F-4D97-AF65-F5344CB8AC3E}">
        <p14:creationId xmlns:p14="http://schemas.microsoft.com/office/powerpoint/2010/main" val="153928197"/>
      </p:ext>
    </p:extLst>
  </p:cSld>
  <p:clrMap bg1="lt1" tx1="dk1" bg2="lt2" tx2="dk2" accent1="accent1" accent2="accent2" accent3="accent3" accent4="accent4" accent5="accent5" accent6="accent6" hlink="hlink" folHlink="folHlink"/>
  <p:sldLayoutIdLst>
    <p:sldLayoutId id="2147483663" r:id="rId1"/>
    <p:sldLayoutId id="2147483649" r:id="rId2"/>
    <p:sldLayoutId id="2147483650" r:id="rId3"/>
    <p:sldLayoutId id="2147483660" r:id="rId4"/>
    <p:sldLayoutId id="2147483661" r:id="rId5"/>
    <p:sldLayoutId id="2147483662" r:id="rId6"/>
    <p:sldLayoutId id="2147483651" r:id="rId7"/>
    <p:sldLayoutId id="2147483655" r:id="rId8"/>
    <p:sldLayoutId id="2147483657" r:id="rId9"/>
    <p:sldLayoutId id="2147483652" r:id="rId10"/>
    <p:sldLayoutId id="2147483653" r:id="rId11"/>
  </p:sldLayoutIdLst>
  <p:txStyles>
    <p:titleStyle>
      <a:lvl1pPr algn="ctr" defTabSz="457200" rtl="0" eaLnBrk="1" latinLnBrk="0" hangingPunct="1">
        <a:spcBef>
          <a:spcPct val="0"/>
        </a:spcBef>
        <a:buNone/>
        <a:defRPr sz="4400" b="1" kern="1200">
          <a:solidFill>
            <a:schemeClr val="bg1"/>
          </a:solidFill>
          <a:effectLst>
            <a:outerShdw blurRad="50800" dist="38100" dir="2700000" algn="tl" rotWithShape="0">
              <a:srgbClr val="000000">
                <a:alpha val="43000"/>
              </a:srgbClr>
            </a:outerShdw>
          </a:effectLst>
          <a:latin typeface="+mj-lt"/>
          <a:ea typeface="+mj-ea"/>
          <a:cs typeface="+mj-cs"/>
        </a:defRPr>
      </a:lvl1pPr>
    </p:titleStyle>
    <p:bodyStyle>
      <a:lvl1pPr marL="0" indent="0" algn="l" defTabSz="457200" rtl="0" eaLnBrk="1" latinLnBrk="0" hangingPunct="1">
        <a:spcBef>
          <a:spcPct val="20000"/>
        </a:spcBef>
        <a:buFont typeface="Arial"/>
        <a:buNone/>
        <a:defRPr sz="3200" kern="1200">
          <a:solidFill>
            <a:srgbClr val="FFFFFF"/>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FFFFFF"/>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FFFFFF"/>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FFFFFF"/>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FFFFF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536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0C5E57-0BC9-4941-A631-AC43E14DFE72}"/>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4.  What does the Bible say about the city's water and food supply?</a:t>
            </a:r>
            <a:br>
              <a:rPr lang="en-US" dirty="0">
                <a:effectLst/>
              </a:rPr>
            </a:br>
            <a:endParaRPr lang="en-US" dirty="0"/>
          </a:p>
        </p:txBody>
      </p:sp>
      <p:sp>
        <p:nvSpPr>
          <p:cNvPr id="3" name="Text Placeholder 2">
            <a:extLst>
              <a:ext uri="{FF2B5EF4-FFF2-40B4-BE49-F238E27FC236}">
                <a16:creationId xmlns:a16="http://schemas.microsoft.com/office/drawing/2014/main" id="{08AFD4E8-A6FA-49D6-8E30-5EC68CEA90B5}"/>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83E9EAB4-077C-47ED-A5B2-9CE6BD2FB28A}"/>
              </a:ext>
            </a:extLst>
          </p:cNvPr>
          <p:cNvSpPr>
            <a:spLocks noGrp="1"/>
          </p:cNvSpPr>
          <p:nvPr>
            <p:ph sz="half" idx="2"/>
          </p:nvPr>
        </p:nvSpPr>
        <p:spPr>
          <a:xfrm>
            <a:off x="457199" y="1151335"/>
            <a:ext cx="5336225" cy="3992165"/>
          </a:xfrm>
        </p:spPr>
        <p:txBody>
          <a:bodyPr>
            <a:normAutofit fontScale="92500"/>
          </a:bodyPr>
          <a:lstStyle/>
          <a:p>
            <a:r>
              <a:rPr lang="en-US" sz="2800" b="1" i="1" dirty="0">
                <a:solidFill>
                  <a:srgbClr val="FFC000"/>
                </a:solidFill>
              </a:rPr>
              <a:t>Revelation 22:1</a:t>
            </a:r>
            <a:r>
              <a:rPr lang="en-US" sz="2800" b="1" dirty="0">
                <a:solidFill>
                  <a:srgbClr val="FFC000"/>
                </a:solidFill>
              </a:rPr>
              <a:t> </a:t>
            </a:r>
            <a:r>
              <a:rPr lang="en-US" sz="2800" i="1" dirty="0">
                <a:solidFill>
                  <a:srgbClr val="FFC000"/>
                </a:solidFill>
              </a:rPr>
              <a:t> </a:t>
            </a:r>
            <a:r>
              <a:rPr lang="en-US" sz="2800" i="1" dirty="0"/>
              <a:t>And he showed me a pure </a:t>
            </a:r>
            <a:r>
              <a:rPr lang="en-US" sz="2800" i="1" u="sng" dirty="0">
                <a:solidFill>
                  <a:srgbClr val="FF9900"/>
                </a:solidFill>
              </a:rPr>
              <a:t>river</a:t>
            </a:r>
            <a:r>
              <a:rPr lang="en-US" sz="2800" i="1" dirty="0"/>
              <a:t> of water of life, clear as crystal,…. </a:t>
            </a:r>
            <a:r>
              <a:rPr lang="en-US" sz="2800" dirty="0"/>
              <a:t> </a:t>
            </a:r>
          </a:p>
          <a:p>
            <a:r>
              <a:rPr lang="en-US" sz="2800" b="1" i="1" dirty="0">
                <a:solidFill>
                  <a:srgbClr val="FFC000"/>
                </a:solidFill>
              </a:rPr>
              <a:t>Revelation 22:2</a:t>
            </a:r>
            <a:r>
              <a:rPr lang="en-US" sz="2800" dirty="0">
                <a:solidFill>
                  <a:srgbClr val="FFC000"/>
                </a:solidFill>
              </a:rPr>
              <a:t>  </a:t>
            </a:r>
            <a:r>
              <a:rPr lang="en-US" sz="2800" i="1" dirty="0"/>
              <a:t>In the middle of its street, and on either side of the river, was the tree of </a:t>
            </a:r>
            <a:r>
              <a:rPr lang="en-US" sz="2800" i="1" u="sng" dirty="0">
                <a:solidFill>
                  <a:srgbClr val="FF9900"/>
                </a:solidFill>
              </a:rPr>
              <a:t>life</a:t>
            </a:r>
            <a:r>
              <a:rPr lang="en-US" sz="2800" i="1" dirty="0"/>
              <a:t>, which bore twelve fruits, each tree yielding its fruit every month. </a:t>
            </a:r>
            <a:r>
              <a:rPr lang="en-US" sz="2800" i="1"/>
              <a:t>The </a:t>
            </a:r>
            <a:r>
              <a:rPr lang="en-US" sz="2800" i="1" dirty="0"/>
              <a:t>leaves of the tree were for the healing of the nations.</a:t>
            </a:r>
            <a:endParaRPr lang="en-US" sz="2800" dirty="0"/>
          </a:p>
          <a:p>
            <a:endParaRPr lang="en-US" dirty="0"/>
          </a:p>
        </p:txBody>
      </p:sp>
      <p:sp>
        <p:nvSpPr>
          <p:cNvPr id="5" name="Text Placeholder 4">
            <a:extLst>
              <a:ext uri="{FF2B5EF4-FFF2-40B4-BE49-F238E27FC236}">
                <a16:creationId xmlns:a16="http://schemas.microsoft.com/office/drawing/2014/main" id="{26922355-D7E9-4F63-9F69-FBC530098B13}"/>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4176AC99-3693-4DF2-BBA5-4D5EE7C6F8D5}"/>
              </a:ext>
            </a:extLst>
          </p:cNvPr>
          <p:cNvSpPr>
            <a:spLocks noGrp="1"/>
          </p:cNvSpPr>
          <p:nvPr>
            <p:ph sz="quarter" idx="4"/>
          </p:nvPr>
        </p:nvSpPr>
        <p:spPr/>
        <p:txBody>
          <a:bodyPr>
            <a:normAutofit fontScale="92500"/>
          </a:bodyPr>
          <a:lstStyle/>
          <a:p>
            <a:endParaRPr lang="en-US"/>
          </a:p>
        </p:txBody>
      </p:sp>
    </p:spTree>
    <p:extLst>
      <p:ext uri="{BB962C8B-B14F-4D97-AF65-F5344CB8AC3E}">
        <p14:creationId xmlns:p14="http://schemas.microsoft.com/office/powerpoint/2010/main" val="19724953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2E0D1D-C863-45C4-B5DD-9E37B7942BD3}"/>
              </a:ext>
            </a:extLst>
          </p:cNvPr>
          <p:cNvSpPr>
            <a:spLocks noGrp="1"/>
          </p:cNvSpPr>
          <p:nvPr>
            <p:ph type="title"/>
          </p:nvPr>
        </p:nvSpPr>
        <p:spPr/>
        <p:txBody>
          <a:bodyPr>
            <a:noAutofit/>
          </a:bodyPr>
          <a:lstStyle/>
          <a:p>
            <a:pPr algn="l"/>
            <a:r>
              <a:rPr lang="en-US" sz="2800" dirty="0">
                <a:solidFill>
                  <a:srgbClr val="00B0F0"/>
                </a:solidFill>
                <a:effectLst>
                  <a:outerShdw blurRad="38100" dist="38100" dir="2700000" algn="tl">
                    <a:srgbClr val="000000">
                      <a:alpha val="43137"/>
                    </a:srgbClr>
                  </a:outerShdw>
                </a:effectLst>
              </a:rPr>
              <a:t>5.  How will living on the earth made new be different from living here on earth now?</a:t>
            </a:r>
          </a:p>
        </p:txBody>
      </p:sp>
      <p:sp>
        <p:nvSpPr>
          <p:cNvPr id="3" name="Text Placeholder 2">
            <a:extLst>
              <a:ext uri="{FF2B5EF4-FFF2-40B4-BE49-F238E27FC236}">
                <a16:creationId xmlns:a16="http://schemas.microsoft.com/office/drawing/2014/main" id="{DAE27561-D51D-44DE-A8E2-C28C141E1CC2}"/>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2EFCF8FB-0309-4CD2-B2E7-5ABD4835A5B7}"/>
              </a:ext>
            </a:extLst>
          </p:cNvPr>
          <p:cNvSpPr>
            <a:spLocks noGrp="1"/>
          </p:cNvSpPr>
          <p:nvPr>
            <p:ph sz="half" idx="2"/>
          </p:nvPr>
        </p:nvSpPr>
        <p:spPr>
          <a:xfrm>
            <a:off x="457200" y="1151335"/>
            <a:ext cx="5349574" cy="3992165"/>
          </a:xfrm>
        </p:spPr>
        <p:txBody>
          <a:bodyPr>
            <a:normAutofit fontScale="92500" lnSpcReduction="10000"/>
          </a:bodyPr>
          <a:lstStyle/>
          <a:p>
            <a:r>
              <a:rPr lang="en-US" sz="2800" b="1" dirty="0">
                <a:solidFill>
                  <a:srgbClr val="FFC000"/>
                </a:solidFill>
                <a:effectLst>
                  <a:outerShdw blurRad="38100" dist="38100" dir="2700000" algn="tl">
                    <a:srgbClr val="000000">
                      <a:alpha val="43137"/>
                    </a:srgbClr>
                  </a:outerShdw>
                </a:effectLst>
              </a:rPr>
              <a:t>A. </a:t>
            </a:r>
            <a:r>
              <a:rPr lang="en-US" sz="2800" dirty="0">
                <a:solidFill>
                  <a:srgbClr val="FFC000"/>
                </a:solidFill>
                <a:effectLst>
                  <a:outerShdw blurRad="38100" dist="38100" dir="2700000" algn="tl">
                    <a:srgbClr val="000000">
                      <a:alpha val="43137"/>
                    </a:srgbClr>
                  </a:outerShdw>
                </a:effectLst>
              </a:rPr>
              <a:t> </a:t>
            </a:r>
            <a:r>
              <a:rPr lang="en-US" sz="2800" b="1" i="1" dirty="0">
                <a:solidFill>
                  <a:srgbClr val="FFC000"/>
                </a:solidFill>
                <a:effectLst>
                  <a:outerShdw blurRad="38100" dist="38100" dir="2700000" algn="tl">
                    <a:srgbClr val="000000">
                      <a:alpha val="43137"/>
                    </a:srgbClr>
                  </a:outerShdw>
                </a:effectLst>
              </a:rPr>
              <a:t>Isaiah 35:5</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Then the eyes of the blind shall be </a:t>
            </a:r>
            <a:r>
              <a:rPr lang="en-US" sz="2800" i="1" u="sng" dirty="0">
                <a:solidFill>
                  <a:srgbClr val="FF9900"/>
                </a:solidFill>
                <a:effectLst>
                  <a:outerShdw blurRad="38100" dist="38100" dir="2700000" algn="tl">
                    <a:srgbClr val="000000">
                      <a:alpha val="43137"/>
                    </a:srgbClr>
                  </a:outerShdw>
                </a:effectLst>
              </a:rPr>
              <a:t>opened</a:t>
            </a:r>
            <a:r>
              <a:rPr lang="en-US" sz="2800" i="1" dirty="0">
                <a:effectLst>
                  <a:outerShdw blurRad="38100" dist="38100" dir="2700000" algn="tl">
                    <a:srgbClr val="000000">
                      <a:alpha val="43137"/>
                    </a:srgbClr>
                  </a:outerShdw>
                </a:effectLst>
              </a:rPr>
              <a:t>, ...</a:t>
            </a:r>
            <a:endParaRPr lang="en-US" sz="2800" dirty="0">
              <a:effectLst>
                <a:outerShdw blurRad="38100" dist="38100" dir="2700000" algn="tl">
                  <a:srgbClr val="000000">
                    <a:alpha val="43137"/>
                  </a:srgbClr>
                </a:outerShdw>
              </a:effectLst>
            </a:endParaRPr>
          </a:p>
          <a:p>
            <a:r>
              <a:rPr lang="en-US" sz="2800" b="1" dirty="0">
                <a:solidFill>
                  <a:srgbClr val="FFC000"/>
                </a:solidFill>
                <a:effectLst>
                  <a:outerShdw blurRad="38100" dist="38100" dir="2700000" algn="tl">
                    <a:srgbClr val="000000">
                      <a:alpha val="43137"/>
                    </a:srgbClr>
                  </a:outerShdw>
                </a:effectLst>
              </a:rPr>
              <a:t>B.  </a:t>
            </a:r>
            <a:r>
              <a:rPr lang="en-US" sz="2800" b="1" i="1" dirty="0">
                <a:solidFill>
                  <a:srgbClr val="FFC000"/>
                </a:solidFill>
                <a:effectLst>
                  <a:outerShdw blurRad="38100" dist="38100" dir="2700000" algn="tl">
                    <a:srgbClr val="000000">
                      <a:alpha val="43137"/>
                    </a:srgbClr>
                  </a:outerShdw>
                </a:effectLst>
              </a:rPr>
              <a:t>Isaiah 35:5</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 ears of the deaf shall be </a:t>
            </a:r>
            <a:r>
              <a:rPr lang="en-US" sz="2800" i="1" u="sng" dirty="0">
                <a:solidFill>
                  <a:srgbClr val="FF9900"/>
                </a:solidFill>
                <a:effectLst>
                  <a:outerShdw blurRad="38100" dist="38100" dir="2700000" algn="tl">
                    <a:srgbClr val="000000">
                      <a:alpha val="43137"/>
                    </a:srgbClr>
                  </a:outerShdw>
                </a:effectLst>
              </a:rPr>
              <a:t>unstopped</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a:p>
            <a:r>
              <a:rPr lang="en-US" sz="2800" b="1" dirty="0">
                <a:solidFill>
                  <a:srgbClr val="FFC000"/>
                </a:solidFill>
                <a:effectLst>
                  <a:outerShdw blurRad="38100" dist="38100" dir="2700000" algn="tl">
                    <a:srgbClr val="000000">
                      <a:alpha val="43137"/>
                    </a:srgbClr>
                  </a:outerShdw>
                </a:effectLst>
              </a:rPr>
              <a:t>C.  </a:t>
            </a:r>
            <a:r>
              <a:rPr lang="en-US" sz="2800" b="1" i="1" dirty="0">
                <a:solidFill>
                  <a:srgbClr val="FFC000"/>
                </a:solidFill>
                <a:effectLst>
                  <a:outerShdw blurRad="38100" dist="38100" dir="2700000" algn="tl">
                    <a:srgbClr val="000000">
                      <a:alpha val="43137"/>
                    </a:srgbClr>
                  </a:outerShdw>
                </a:effectLst>
              </a:rPr>
              <a:t>Isaiah 35:6</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Then the lame shall </a:t>
            </a:r>
            <a:r>
              <a:rPr lang="en-US" sz="2800" i="1" u="sng" dirty="0">
                <a:solidFill>
                  <a:srgbClr val="FF9900"/>
                </a:solidFill>
                <a:effectLst>
                  <a:outerShdw blurRad="38100" dist="38100" dir="2700000" algn="tl">
                    <a:srgbClr val="000000">
                      <a:alpha val="43137"/>
                    </a:srgbClr>
                  </a:outerShdw>
                </a:effectLst>
              </a:rPr>
              <a:t>leap</a:t>
            </a:r>
            <a:r>
              <a:rPr lang="en-US" sz="2800" i="1" dirty="0">
                <a:effectLst>
                  <a:outerShdw blurRad="38100" dist="38100" dir="2700000" algn="tl">
                    <a:srgbClr val="000000">
                      <a:alpha val="43137"/>
                    </a:srgbClr>
                  </a:outerShdw>
                </a:effectLst>
              </a:rPr>
              <a:t> like a deer, And the tongue of the dumb sing….</a:t>
            </a:r>
            <a:endParaRPr lang="en-US" sz="2800" dirty="0">
              <a:effectLst>
                <a:outerShdw blurRad="38100" dist="38100" dir="2700000" algn="tl">
                  <a:srgbClr val="000000">
                    <a:alpha val="43137"/>
                  </a:srgbClr>
                </a:outerShdw>
              </a:effectLst>
            </a:endParaRPr>
          </a:p>
          <a:p>
            <a:r>
              <a:rPr lang="en-US" sz="2800" b="1" dirty="0">
                <a:solidFill>
                  <a:srgbClr val="FFC000"/>
                </a:solidFill>
                <a:effectLst>
                  <a:outerShdw blurRad="38100" dist="38100" dir="2700000" algn="tl">
                    <a:srgbClr val="000000">
                      <a:alpha val="43137"/>
                    </a:srgbClr>
                  </a:outerShdw>
                </a:effectLst>
              </a:rPr>
              <a:t>D.  </a:t>
            </a:r>
            <a:r>
              <a:rPr lang="en-US" sz="2800" b="1" i="1" dirty="0">
                <a:solidFill>
                  <a:srgbClr val="FFC000"/>
                </a:solidFill>
                <a:effectLst>
                  <a:outerShdw blurRad="38100" dist="38100" dir="2700000" algn="tl">
                    <a:srgbClr val="000000">
                      <a:alpha val="43137"/>
                    </a:srgbClr>
                  </a:outerShdw>
                </a:effectLst>
              </a:rPr>
              <a:t>Isaiah 65:25  </a:t>
            </a:r>
            <a:r>
              <a:rPr lang="en-US" sz="2800" i="1" dirty="0">
                <a:effectLst>
                  <a:outerShdw blurRad="38100" dist="38100" dir="2700000" algn="tl">
                    <a:srgbClr val="000000">
                      <a:alpha val="43137"/>
                    </a:srgbClr>
                  </a:outerShdw>
                </a:effectLst>
              </a:rPr>
              <a:t>… They [the beasts] shall not </a:t>
            </a:r>
            <a:r>
              <a:rPr lang="en-US" sz="2800" i="1" u="sng" dirty="0">
                <a:solidFill>
                  <a:srgbClr val="FF9900"/>
                </a:solidFill>
                <a:effectLst>
                  <a:outerShdw blurRad="38100" dist="38100" dir="2700000" algn="tl">
                    <a:srgbClr val="000000">
                      <a:alpha val="43137"/>
                    </a:srgbClr>
                  </a:outerShdw>
                </a:effectLst>
              </a:rPr>
              <a:t>hurt</a:t>
            </a:r>
            <a:r>
              <a:rPr lang="en-US" sz="2800" i="1" dirty="0">
                <a:effectLst>
                  <a:outerShdw blurRad="38100" dist="38100" dir="2700000" algn="tl">
                    <a:srgbClr val="000000">
                      <a:alpha val="43137"/>
                    </a:srgbClr>
                  </a:outerShdw>
                </a:effectLst>
              </a:rPr>
              <a:t> nor destroy in all My holy mountain,….</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2224FD84-B073-4435-994B-D96A902CA2AE}"/>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792F0A75-6E3A-4267-9346-30D46950D5C4}"/>
              </a:ext>
            </a:extLst>
          </p:cNvPr>
          <p:cNvSpPr>
            <a:spLocks noGrp="1"/>
          </p:cNvSpPr>
          <p:nvPr>
            <p:ph sz="quarter" idx="4"/>
          </p:nvPr>
        </p:nvSpPr>
        <p:spPr/>
        <p:txBody>
          <a:bodyPr>
            <a:normAutofit fontScale="92500" lnSpcReduction="10000"/>
          </a:bodyPr>
          <a:lstStyle/>
          <a:p>
            <a:endParaRPr lang="en-US"/>
          </a:p>
        </p:txBody>
      </p:sp>
    </p:spTree>
    <p:extLst>
      <p:ext uri="{BB962C8B-B14F-4D97-AF65-F5344CB8AC3E}">
        <p14:creationId xmlns:p14="http://schemas.microsoft.com/office/powerpoint/2010/main" val="1840193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C83AA-E418-4EE6-A87A-E116D86DFBEE}"/>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7DEDD110-FB52-4106-9FBF-653F5A2F8662}"/>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3E9BE06D-0726-4CC0-9C4C-9437ADD566F1}"/>
              </a:ext>
            </a:extLst>
          </p:cNvPr>
          <p:cNvSpPr>
            <a:spLocks noGrp="1"/>
          </p:cNvSpPr>
          <p:nvPr>
            <p:ph sz="half" idx="2"/>
          </p:nvPr>
        </p:nvSpPr>
        <p:spPr>
          <a:xfrm>
            <a:off x="457200" y="1151335"/>
            <a:ext cx="5356248" cy="3992165"/>
          </a:xfrm>
        </p:spPr>
        <p:txBody>
          <a:bodyPr>
            <a:normAutofit fontScale="92500"/>
          </a:bodyPr>
          <a:lstStyle/>
          <a:p>
            <a:r>
              <a:rPr lang="en-US" sz="2800" b="1" dirty="0">
                <a:solidFill>
                  <a:srgbClr val="FFC000"/>
                </a:solidFill>
                <a:effectLst>
                  <a:outerShdw blurRad="38100" dist="38100" dir="2700000" algn="tl">
                    <a:srgbClr val="000000">
                      <a:alpha val="43137"/>
                    </a:srgbClr>
                  </a:outerShdw>
                </a:effectLst>
              </a:rPr>
              <a:t>E.  </a:t>
            </a:r>
            <a:r>
              <a:rPr lang="en-US" sz="2800" b="1" i="1" dirty="0">
                <a:solidFill>
                  <a:srgbClr val="FFC000"/>
                </a:solidFill>
                <a:effectLst>
                  <a:outerShdw blurRad="38100" dist="38100" dir="2700000" algn="tl">
                    <a:srgbClr val="000000">
                      <a:alpha val="43137"/>
                    </a:srgbClr>
                  </a:outerShdw>
                </a:effectLst>
              </a:rPr>
              <a:t>Isaiah 11:6</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 wolf also shall dwell with the lamb,…and a little child shall </a:t>
            </a:r>
            <a:r>
              <a:rPr lang="en-US" sz="2800" i="1" u="sng" dirty="0">
                <a:solidFill>
                  <a:srgbClr val="FF9900"/>
                </a:solidFill>
                <a:effectLst>
                  <a:outerShdw blurRad="38100" dist="38100" dir="2700000" algn="tl">
                    <a:srgbClr val="000000">
                      <a:alpha val="43137"/>
                    </a:srgbClr>
                  </a:outerShdw>
                </a:effectLst>
              </a:rPr>
              <a:t>lead</a:t>
            </a:r>
            <a:r>
              <a:rPr lang="en-US" sz="2800" i="1" dirty="0">
                <a:effectLst>
                  <a:outerShdw blurRad="38100" dist="38100" dir="2700000" algn="tl">
                    <a:srgbClr val="000000">
                      <a:alpha val="43137"/>
                    </a:srgbClr>
                  </a:outerShdw>
                </a:effectLst>
              </a:rPr>
              <a:t> them.</a:t>
            </a:r>
            <a:endParaRPr lang="en-US" sz="2800" dirty="0">
              <a:effectLst>
                <a:outerShdw blurRad="38100" dist="38100" dir="2700000" algn="tl">
                  <a:srgbClr val="000000">
                    <a:alpha val="43137"/>
                  </a:srgbClr>
                </a:outerShdw>
              </a:effectLst>
            </a:endParaRPr>
          </a:p>
          <a:p>
            <a:r>
              <a:rPr lang="en-US" sz="2800" b="1" dirty="0">
                <a:solidFill>
                  <a:srgbClr val="FFC000"/>
                </a:solidFill>
                <a:effectLst>
                  <a:outerShdw blurRad="38100" dist="38100" dir="2700000" algn="tl">
                    <a:srgbClr val="000000">
                      <a:alpha val="43137"/>
                    </a:srgbClr>
                  </a:outerShdw>
                </a:effectLst>
              </a:rPr>
              <a:t>F.  </a:t>
            </a:r>
            <a:r>
              <a:rPr lang="en-US" sz="2800" b="1" i="1" dirty="0">
                <a:solidFill>
                  <a:srgbClr val="FFC000"/>
                </a:solidFill>
                <a:effectLst>
                  <a:outerShdw blurRad="38100" dist="38100" dir="2700000" algn="tl">
                    <a:srgbClr val="000000">
                      <a:alpha val="43137"/>
                    </a:srgbClr>
                  </a:outerShdw>
                </a:effectLst>
              </a:rPr>
              <a:t>Isaiah 35:1</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 desert shall rejoice and </a:t>
            </a:r>
            <a:r>
              <a:rPr lang="en-US" sz="2800" i="1" u="sng" dirty="0">
                <a:solidFill>
                  <a:srgbClr val="FF9900"/>
                </a:solidFill>
                <a:effectLst>
                  <a:outerShdw blurRad="38100" dist="38100" dir="2700000" algn="tl">
                    <a:srgbClr val="000000">
                      <a:alpha val="43137"/>
                    </a:srgbClr>
                  </a:outerShdw>
                </a:effectLst>
              </a:rPr>
              <a:t>blossom</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as the rose;</a:t>
            </a:r>
            <a:endParaRPr lang="en-US" sz="2800" dirty="0">
              <a:effectLst>
                <a:outerShdw blurRad="38100" dist="38100" dir="2700000" algn="tl">
                  <a:srgbClr val="000000">
                    <a:alpha val="43137"/>
                  </a:srgbClr>
                </a:outerShdw>
              </a:effectLst>
            </a:endParaRPr>
          </a:p>
          <a:p>
            <a:r>
              <a:rPr lang="en-US" sz="2800" b="1" dirty="0">
                <a:solidFill>
                  <a:srgbClr val="FFC000"/>
                </a:solidFill>
                <a:effectLst>
                  <a:outerShdw blurRad="38100" dist="38100" dir="2700000" algn="tl">
                    <a:srgbClr val="000000">
                      <a:alpha val="43137"/>
                    </a:srgbClr>
                  </a:outerShdw>
                </a:effectLst>
              </a:rPr>
              <a:t>G.  </a:t>
            </a:r>
            <a:r>
              <a:rPr lang="en-US" sz="2800" b="1" i="1" dirty="0">
                <a:solidFill>
                  <a:srgbClr val="FFC000"/>
                </a:solidFill>
                <a:effectLst>
                  <a:outerShdw blurRad="38100" dist="38100" dir="2700000" algn="tl">
                    <a:srgbClr val="000000">
                      <a:alpha val="43137"/>
                    </a:srgbClr>
                  </a:outerShdw>
                </a:effectLst>
              </a:rPr>
              <a:t>Isaiah 33:24</a:t>
            </a:r>
            <a:r>
              <a:rPr lang="en-US" sz="2800" dirty="0">
                <a:solidFill>
                  <a:srgbClr val="FFC000"/>
                </a:solidFill>
                <a:effectLst>
                  <a:outerShdw blurRad="38100" dist="38100" dir="2700000" algn="tl">
                    <a:srgbClr val="000000">
                      <a:alpha val="43137"/>
                    </a:srgbClr>
                  </a:outerShdw>
                </a:effectLst>
              </a:rPr>
              <a:t> </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the inhabitant will not say, "I am</a:t>
            </a:r>
            <a:r>
              <a:rPr lang="en-US" sz="2800" i="1" dirty="0">
                <a:solidFill>
                  <a:srgbClr val="FF9900"/>
                </a:solidFill>
                <a:effectLst>
                  <a:outerShdw blurRad="38100" dist="38100" dir="2700000" algn="tl">
                    <a:srgbClr val="000000">
                      <a:alpha val="43137"/>
                    </a:srgbClr>
                  </a:outerShdw>
                </a:effectLst>
              </a:rPr>
              <a:t> </a:t>
            </a:r>
            <a:r>
              <a:rPr lang="en-US" sz="2800" i="1" u="sng" dirty="0">
                <a:solidFill>
                  <a:srgbClr val="FF9900"/>
                </a:solidFill>
                <a:effectLst>
                  <a:outerShdw blurRad="38100" dist="38100" dir="2700000" algn="tl">
                    <a:srgbClr val="000000">
                      <a:alpha val="43137"/>
                    </a:srgbClr>
                  </a:outerShdw>
                </a:effectLst>
              </a:rPr>
              <a:t>sick</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a:p>
            <a:r>
              <a:rPr lang="en-US" sz="2800" b="1" dirty="0">
                <a:solidFill>
                  <a:srgbClr val="FFC000"/>
                </a:solidFill>
                <a:effectLst>
                  <a:outerShdw blurRad="38100" dist="38100" dir="2700000" algn="tl">
                    <a:srgbClr val="000000">
                      <a:alpha val="43137"/>
                    </a:srgbClr>
                  </a:outerShdw>
                </a:effectLst>
              </a:rPr>
              <a:t>H.  </a:t>
            </a:r>
            <a:r>
              <a:rPr lang="en-US" sz="2800" b="1" i="1" dirty="0">
                <a:solidFill>
                  <a:srgbClr val="FFC000"/>
                </a:solidFill>
                <a:effectLst>
                  <a:outerShdw blurRad="38100" dist="38100" dir="2700000" algn="tl">
                    <a:srgbClr val="000000">
                      <a:alpha val="43137"/>
                    </a:srgbClr>
                  </a:outerShdw>
                </a:effectLst>
              </a:rPr>
              <a:t>Revelation 21:4</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…there shall be no more death, nor sorrow, nor </a:t>
            </a:r>
            <a:r>
              <a:rPr lang="en-US" sz="2800" i="1" u="sng" dirty="0">
                <a:solidFill>
                  <a:srgbClr val="FF9900"/>
                </a:solidFill>
                <a:effectLst>
                  <a:outerShdw blurRad="38100" dist="38100" dir="2700000" algn="tl">
                    <a:srgbClr val="000000">
                      <a:alpha val="43137"/>
                    </a:srgbClr>
                  </a:outerShdw>
                </a:effectLst>
              </a:rPr>
              <a:t>crying</a:t>
            </a:r>
            <a:r>
              <a:rPr lang="en-US" sz="2800" i="1" dirty="0">
                <a:effectLst>
                  <a:outerShdw blurRad="38100" dist="38100" dir="2700000" algn="tl">
                    <a:srgbClr val="000000">
                      <a:alpha val="43137"/>
                    </a:srgbClr>
                  </a:outerShdw>
                </a:effectLst>
              </a:rPr>
              <a:t>; … </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07D6C7DF-9C17-4518-BE77-AB71D1E53C6B}"/>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5259B1A6-9AB4-476F-86A1-6078DF641661}"/>
              </a:ext>
            </a:extLst>
          </p:cNvPr>
          <p:cNvSpPr>
            <a:spLocks noGrp="1"/>
          </p:cNvSpPr>
          <p:nvPr>
            <p:ph sz="quarter" idx="4"/>
          </p:nvPr>
        </p:nvSpPr>
        <p:spPr/>
        <p:txBody>
          <a:bodyPr>
            <a:normAutofit fontScale="92500"/>
          </a:bodyPr>
          <a:lstStyle/>
          <a:p>
            <a:endParaRPr lang="en-US"/>
          </a:p>
        </p:txBody>
      </p:sp>
    </p:spTree>
    <p:extLst>
      <p:ext uri="{BB962C8B-B14F-4D97-AF65-F5344CB8AC3E}">
        <p14:creationId xmlns:p14="http://schemas.microsoft.com/office/powerpoint/2010/main" val="11668751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0C05C-F0F4-4B30-9698-24412D75CA4D}"/>
              </a:ext>
            </a:extLst>
          </p:cNvPr>
          <p:cNvSpPr>
            <a:spLocks noGrp="1"/>
          </p:cNvSpPr>
          <p:nvPr>
            <p:ph type="title"/>
          </p:nvPr>
        </p:nvSpPr>
        <p:spPr/>
        <p:txBody>
          <a:bodyPr>
            <a:normAutofit/>
          </a:bodyPr>
          <a:lstStyle/>
          <a:p>
            <a:pPr algn="l"/>
            <a:r>
              <a:rPr lang="en-US" sz="2800" dirty="0">
                <a:solidFill>
                  <a:srgbClr val="00B0F0"/>
                </a:solidFill>
                <a:effectLst>
                  <a:outerShdw blurRad="38100" dist="38100" dir="2700000" algn="tl">
                    <a:srgbClr val="000000">
                      <a:alpha val="43137"/>
                    </a:srgbClr>
                  </a:outerShdw>
                </a:effectLst>
              </a:rPr>
              <a:t>6.  What kind of bodies will the saints have?</a:t>
            </a:r>
          </a:p>
        </p:txBody>
      </p:sp>
      <p:sp>
        <p:nvSpPr>
          <p:cNvPr id="3" name="Text Placeholder 2">
            <a:extLst>
              <a:ext uri="{FF2B5EF4-FFF2-40B4-BE49-F238E27FC236}">
                <a16:creationId xmlns:a16="http://schemas.microsoft.com/office/drawing/2014/main" id="{5962F88C-C719-45FF-B5D8-D1A362A8F340}"/>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30FDAA00-B922-4BD4-BEB2-8475C64CB2AC}"/>
              </a:ext>
            </a:extLst>
          </p:cNvPr>
          <p:cNvSpPr>
            <a:spLocks noGrp="1"/>
          </p:cNvSpPr>
          <p:nvPr>
            <p:ph sz="half" idx="2"/>
          </p:nvPr>
        </p:nvSpPr>
        <p:spPr>
          <a:xfrm>
            <a:off x="457199" y="1631156"/>
            <a:ext cx="5342899" cy="2963466"/>
          </a:xfrm>
        </p:spPr>
        <p:txBody>
          <a:bodyPr/>
          <a:lstStyle/>
          <a:p>
            <a:r>
              <a:rPr lang="en-US" sz="2800" b="1" i="1" dirty="0">
                <a:solidFill>
                  <a:srgbClr val="FFC000"/>
                </a:solidFill>
                <a:effectLst>
                  <a:outerShdw blurRad="38100" dist="38100" dir="2700000" algn="tl">
                    <a:srgbClr val="000000">
                      <a:alpha val="43137"/>
                    </a:srgbClr>
                  </a:outerShdw>
                </a:effectLst>
              </a:rPr>
              <a:t>Philippians 3:20, 21</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 Lord Jesus Christ … will </a:t>
            </a:r>
            <a:r>
              <a:rPr lang="en-US" sz="2800" i="1" u="sng" dirty="0">
                <a:solidFill>
                  <a:srgbClr val="FF9900"/>
                </a:solidFill>
                <a:effectLst>
                  <a:outerShdw blurRad="38100" dist="38100" dir="2700000" algn="tl">
                    <a:srgbClr val="000000">
                      <a:alpha val="43137"/>
                    </a:srgbClr>
                  </a:outerShdw>
                </a:effectLst>
              </a:rPr>
              <a:t>transform</a:t>
            </a:r>
            <a:r>
              <a:rPr lang="en-US" sz="2800" i="1" dirty="0">
                <a:effectLst>
                  <a:outerShdw blurRad="38100" dist="38100" dir="2700000" algn="tl">
                    <a:srgbClr val="000000">
                      <a:alpha val="43137"/>
                    </a:srgbClr>
                  </a:outerShdw>
                </a:effectLst>
              </a:rPr>
              <a:t> our lowly body that it may be conformed to His glorious body….</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DF35BA27-153F-43A1-9485-293A12D47842}"/>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000FC92E-396A-4DEA-915D-E976B0135AC6}"/>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40409688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C1036-7E29-43D8-990D-3CC7AEEC9514}"/>
              </a:ext>
            </a:extLst>
          </p:cNvPr>
          <p:cNvSpPr>
            <a:spLocks noGrp="1"/>
          </p:cNvSpPr>
          <p:nvPr>
            <p:ph type="title"/>
          </p:nvPr>
        </p:nvSpPr>
        <p:spPr/>
        <p:txBody>
          <a:bodyPr>
            <a:noAutofit/>
          </a:bodyPr>
          <a:lstStyle/>
          <a:p>
            <a:pPr algn="l"/>
            <a:r>
              <a:rPr lang="en-US" sz="2800" dirty="0">
                <a:solidFill>
                  <a:srgbClr val="00B0F0"/>
                </a:solidFill>
                <a:effectLst>
                  <a:outerShdw blurRad="38100" dist="38100" dir="2700000" algn="tl">
                    <a:srgbClr val="000000">
                      <a:alpha val="43137"/>
                    </a:srgbClr>
                  </a:outerShdw>
                </a:effectLst>
              </a:rPr>
              <a:t>7.  Is Jesus' body real, or is He a spirit?</a:t>
            </a:r>
            <a:br>
              <a:rPr lang="en-US" sz="2800" dirty="0">
                <a:solidFill>
                  <a:srgbClr val="00B0F0"/>
                </a:solidFill>
                <a:effectLst/>
              </a:rPr>
            </a:br>
            <a:endParaRPr lang="en-US" sz="2800" dirty="0">
              <a:solidFill>
                <a:srgbClr val="00B0F0"/>
              </a:solidFill>
            </a:endParaRPr>
          </a:p>
        </p:txBody>
      </p:sp>
      <p:sp>
        <p:nvSpPr>
          <p:cNvPr id="3" name="Text Placeholder 2">
            <a:extLst>
              <a:ext uri="{FF2B5EF4-FFF2-40B4-BE49-F238E27FC236}">
                <a16:creationId xmlns:a16="http://schemas.microsoft.com/office/drawing/2014/main" id="{23BACA41-0196-4830-8EE8-678F6AEED061}"/>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49071A81-AC7E-4484-813A-412B57388BC0}"/>
              </a:ext>
            </a:extLst>
          </p:cNvPr>
          <p:cNvSpPr>
            <a:spLocks noGrp="1"/>
          </p:cNvSpPr>
          <p:nvPr>
            <p:ph sz="half" idx="2"/>
          </p:nvPr>
        </p:nvSpPr>
        <p:spPr>
          <a:xfrm>
            <a:off x="457199" y="1631156"/>
            <a:ext cx="5309527" cy="2963466"/>
          </a:xfrm>
        </p:spPr>
        <p:txBody>
          <a:bodyPr/>
          <a:lstStyle/>
          <a:p>
            <a:r>
              <a:rPr lang="en-US" sz="2800" b="1" i="1" dirty="0">
                <a:solidFill>
                  <a:srgbClr val="FFC000"/>
                </a:solidFill>
                <a:effectLst>
                  <a:outerShdw blurRad="38100" dist="38100" dir="2700000" algn="tl">
                    <a:srgbClr val="000000">
                      <a:alpha val="43137"/>
                    </a:srgbClr>
                  </a:outerShdw>
                </a:effectLst>
              </a:rPr>
              <a:t>Luke 24:39</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Behold My hands and My feet, that it is I Myself. Handle Me and see, for a spirit does not have </a:t>
            </a:r>
            <a:r>
              <a:rPr lang="en-US" sz="2800" i="1" u="sng" dirty="0">
                <a:solidFill>
                  <a:srgbClr val="FF9900"/>
                </a:solidFill>
                <a:effectLst>
                  <a:outerShdw blurRad="38100" dist="38100" dir="2700000" algn="tl">
                    <a:srgbClr val="000000">
                      <a:alpha val="43137"/>
                    </a:srgbClr>
                  </a:outerShdw>
                </a:effectLst>
              </a:rPr>
              <a:t>flesh</a:t>
            </a:r>
            <a:r>
              <a:rPr lang="en-US" sz="2800" i="1" dirty="0">
                <a:effectLst>
                  <a:outerShdw blurRad="38100" dist="38100" dir="2700000" algn="tl">
                    <a:srgbClr val="000000">
                      <a:alpha val="43137"/>
                    </a:srgbClr>
                  </a:outerShdw>
                </a:effectLst>
              </a:rPr>
              <a:t> and </a:t>
            </a:r>
            <a:r>
              <a:rPr lang="en-US" sz="2800" i="1" u="sng" dirty="0">
                <a:solidFill>
                  <a:srgbClr val="FF9900"/>
                </a:solidFill>
                <a:effectLst>
                  <a:outerShdw blurRad="38100" dist="38100" dir="2700000" algn="tl">
                    <a:srgbClr val="000000">
                      <a:alpha val="43137"/>
                    </a:srgbClr>
                  </a:outerShdw>
                </a:effectLst>
              </a:rPr>
              <a:t>bones</a:t>
            </a:r>
            <a:r>
              <a:rPr lang="en-US" sz="2800" i="1" dirty="0">
                <a:effectLst>
                  <a:outerShdw blurRad="38100" dist="38100" dir="2700000" algn="tl">
                    <a:srgbClr val="000000">
                      <a:alpha val="43137"/>
                    </a:srgbClr>
                  </a:outerShdw>
                </a:effectLst>
              </a:rPr>
              <a:t> as you see I have.</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C55625E2-058C-4A87-BFEB-671E21D26B6A}"/>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D0BE6B8D-7BC8-4E30-B527-885261BE2396}"/>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31952392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9434AF-C5D8-4E79-9CC5-3896CBACE4B9}"/>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8.  What other encouraging promise is given?</a:t>
            </a:r>
            <a:br>
              <a:rPr lang="en-US" dirty="0">
                <a:effectLst/>
              </a:rPr>
            </a:br>
            <a:endParaRPr lang="en-US" dirty="0"/>
          </a:p>
        </p:txBody>
      </p:sp>
      <p:sp>
        <p:nvSpPr>
          <p:cNvPr id="3" name="Text Placeholder 2">
            <a:extLst>
              <a:ext uri="{FF2B5EF4-FFF2-40B4-BE49-F238E27FC236}">
                <a16:creationId xmlns:a16="http://schemas.microsoft.com/office/drawing/2014/main" id="{95AD8C1A-61E8-4118-A5D0-F6DA247B6B67}"/>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3B99FE91-6605-4198-A2CD-97E31319C419}"/>
              </a:ext>
            </a:extLst>
          </p:cNvPr>
          <p:cNvSpPr>
            <a:spLocks noGrp="1"/>
          </p:cNvSpPr>
          <p:nvPr>
            <p:ph sz="half" idx="2"/>
          </p:nvPr>
        </p:nvSpPr>
        <p:spPr>
          <a:xfrm>
            <a:off x="457199" y="1631156"/>
            <a:ext cx="5302853" cy="2963466"/>
          </a:xfrm>
        </p:spPr>
        <p:txBody>
          <a:bodyPr/>
          <a:lstStyle/>
          <a:p>
            <a:r>
              <a:rPr lang="en-US" sz="2800" b="1" i="1" dirty="0">
                <a:solidFill>
                  <a:srgbClr val="FFC000"/>
                </a:solidFill>
                <a:effectLst>
                  <a:outerShdw blurRad="38100" dist="38100" dir="2700000" algn="tl">
                    <a:srgbClr val="000000">
                      <a:alpha val="43137"/>
                    </a:srgbClr>
                  </a:outerShdw>
                </a:effectLst>
              </a:rPr>
              <a:t>Acts 3:20, 21</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that He may send Jesus Christ …whom heaven must receive until the times of restoration of </a:t>
            </a:r>
            <a:r>
              <a:rPr lang="en-US" sz="2800" i="1" u="sng" dirty="0">
                <a:solidFill>
                  <a:srgbClr val="FF9900"/>
                </a:solidFill>
                <a:effectLst>
                  <a:outerShdw blurRad="38100" dist="38100" dir="2700000" algn="tl">
                    <a:srgbClr val="000000">
                      <a:alpha val="43137"/>
                    </a:srgbClr>
                  </a:outerShdw>
                </a:effectLst>
              </a:rPr>
              <a:t>all</a:t>
            </a:r>
            <a:r>
              <a:rPr lang="en-US" sz="2800" i="1" dirty="0">
                <a:effectLst>
                  <a:outerShdw blurRad="38100" dist="38100" dir="2700000" algn="tl">
                    <a:srgbClr val="000000">
                      <a:alpha val="43137"/>
                    </a:srgbClr>
                  </a:outerShdw>
                </a:effectLst>
              </a:rPr>
              <a:t> things ….</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5C37A8FB-7883-4EAD-9597-A9196C849CF2}"/>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4CBFFDAF-8A83-4543-94F2-6874F02C8917}"/>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6777478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B5810D-B7C3-4FB5-8C22-5139BE86CE8E}"/>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9.  Will sad or painful memories from this life trouble people in heaven?</a:t>
            </a:r>
            <a:br>
              <a:rPr lang="en-US" dirty="0">
                <a:effectLst/>
              </a:rPr>
            </a:br>
            <a:endParaRPr lang="en-US" dirty="0"/>
          </a:p>
        </p:txBody>
      </p:sp>
      <p:sp>
        <p:nvSpPr>
          <p:cNvPr id="3" name="Text Placeholder 2">
            <a:extLst>
              <a:ext uri="{FF2B5EF4-FFF2-40B4-BE49-F238E27FC236}">
                <a16:creationId xmlns:a16="http://schemas.microsoft.com/office/drawing/2014/main" id="{E80D9D1E-4091-4DA2-A88B-8535351D1CE2}"/>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9423F279-9D4D-4B8A-BAF2-29593128C9C9}"/>
              </a:ext>
            </a:extLst>
          </p:cNvPr>
          <p:cNvSpPr>
            <a:spLocks noGrp="1"/>
          </p:cNvSpPr>
          <p:nvPr>
            <p:ph sz="half" idx="2"/>
          </p:nvPr>
        </p:nvSpPr>
        <p:spPr>
          <a:xfrm>
            <a:off x="457200" y="1631156"/>
            <a:ext cx="5262806" cy="2963466"/>
          </a:xfrm>
        </p:spPr>
        <p:txBody>
          <a:bodyPr>
            <a:normAutofit/>
          </a:bodyPr>
          <a:lstStyle/>
          <a:p>
            <a:r>
              <a:rPr lang="en-US" sz="2800" b="1" i="1" dirty="0">
                <a:solidFill>
                  <a:srgbClr val="FFC000"/>
                </a:solidFill>
                <a:effectLst>
                  <a:outerShdw blurRad="38100" dist="38100" dir="2700000" algn="tl">
                    <a:srgbClr val="000000">
                      <a:alpha val="43137"/>
                    </a:srgbClr>
                  </a:outerShdw>
                </a:effectLst>
              </a:rPr>
              <a:t>Isaiah 65:17</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 former shall not be </a:t>
            </a:r>
            <a:r>
              <a:rPr lang="en-US" sz="2800" i="1" u="sng" dirty="0">
                <a:solidFill>
                  <a:srgbClr val="FF9900"/>
                </a:solidFill>
                <a:effectLst>
                  <a:outerShdw blurRad="38100" dist="38100" dir="2700000" algn="tl">
                    <a:srgbClr val="000000">
                      <a:alpha val="43137"/>
                    </a:srgbClr>
                  </a:outerShdw>
                </a:effectLst>
              </a:rPr>
              <a:t>remembered</a:t>
            </a:r>
            <a:r>
              <a:rPr lang="en-US" sz="2800" i="1" dirty="0">
                <a:effectLst>
                  <a:outerShdw blurRad="38100" dist="38100" dir="2700000" algn="tl">
                    <a:srgbClr val="000000">
                      <a:alpha val="43137"/>
                    </a:srgbClr>
                  </a:outerShdw>
                </a:effectLst>
              </a:rPr>
              <a:t> or come to mind.</a:t>
            </a:r>
            <a:endParaRPr lang="en-US" sz="2800" dirty="0">
              <a:effectLst>
                <a:outerShdw blurRad="38100" dist="38100" dir="2700000" algn="tl">
                  <a:srgbClr val="000000">
                    <a:alpha val="43137"/>
                  </a:srgbClr>
                </a:outerShdw>
              </a:effectLst>
            </a:endParaRPr>
          </a:p>
        </p:txBody>
      </p:sp>
      <p:sp>
        <p:nvSpPr>
          <p:cNvPr id="5" name="Text Placeholder 4">
            <a:extLst>
              <a:ext uri="{FF2B5EF4-FFF2-40B4-BE49-F238E27FC236}">
                <a16:creationId xmlns:a16="http://schemas.microsoft.com/office/drawing/2014/main" id="{81CC2DDF-1547-4782-8F0F-7249B5C8EF1B}"/>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ABEC4DFD-0D1D-471E-803B-3B3B5C0199A7}"/>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13070103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B73E8B-E1CD-4F35-8C29-3C83E5AD396B}"/>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10.  Will people from earth recognize each other in God's new kingdom?</a:t>
            </a:r>
            <a:br>
              <a:rPr lang="en-US" dirty="0">
                <a:effectLst/>
              </a:rPr>
            </a:br>
            <a:endParaRPr lang="en-US" dirty="0"/>
          </a:p>
        </p:txBody>
      </p:sp>
      <p:sp>
        <p:nvSpPr>
          <p:cNvPr id="3" name="Text Placeholder 2">
            <a:extLst>
              <a:ext uri="{FF2B5EF4-FFF2-40B4-BE49-F238E27FC236}">
                <a16:creationId xmlns:a16="http://schemas.microsoft.com/office/drawing/2014/main" id="{431BCB34-2848-46A7-9AB8-0BC9BD349037}"/>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570F44C0-6BAD-4D76-96DC-FBF9AA330118}"/>
              </a:ext>
            </a:extLst>
          </p:cNvPr>
          <p:cNvSpPr>
            <a:spLocks noGrp="1"/>
          </p:cNvSpPr>
          <p:nvPr>
            <p:ph sz="half" idx="2"/>
          </p:nvPr>
        </p:nvSpPr>
        <p:spPr>
          <a:xfrm>
            <a:off x="457199" y="1631156"/>
            <a:ext cx="5336225" cy="2963466"/>
          </a:xfrm>
        </p:spPr>
        <p:txBody>
          <a:bodyPr/>
          <a:lstStyle/>
          <a:p>
            <a:r>
              <a:rPr lang="en-US" sz="2800" b="1" i="1" dirty="0">
                <a:solidFill>
                  <a:srgbClr val="FFC000"/>
                </a:solidFill>
                <a:effectLst>
                  <a:outerShdw blurRad="38100" dist="38100" dir="2700000" algn="tl">
                    <a:srgbClr val="000000">
                      <a:alpha val="43137"/>
                    </a:srgbClr>
                  </a:outerShdw>
                </a:effectLst>
              </a:rPr>
              <a:t>1 Corinthians 13:12</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then I shall </a:t>
            </a:r>
            <a:r>
              <a:rPr lang="en-US" sz="2800" i="1" u="sng" dirty="0">
                <a:solidFill>
                  <a:srgbClr val="FF9900"/>
                </a:solidFill>
                <a:effectLst>
                  <a:outerShdw blurRad="38100" dist="38100" dir="2700000" algn="tl">
                    <a:srgbClr val="000000">
                      <a:alpha val="43137"/>
                    </a:srgbClr>
                  </a:outerShdw>
                </a:effectLst>
              </a:rPr>
              <a:t>know</a:t>
            </a:r>
            <a:r>
              <a:rPr lang="en-US" sz="2800" i="1" dirty="0">
                <a:effectLst>
                  <a:outerShdw blurRad="38100" dist="38100" dir="2700000" algn="tl">
                    <a:srgbClr val="000000">
                      <a:alpha val="43137"/>
                    </a:srgbClr>
                  </a:outerShdw>
                </a:effectLst>
              </a:rPr>
              <a:t> just as I also am known.</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45532CF8-031F-4624-BED9-2BC51F45FAF1}"/>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5D502740-F75C-438B-8519-831BDF3594A7}"/>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2799529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BC0A25-64E5-413F-AAC3-80EBA41C72C7}"/>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3C64DEC2-359C-4122-8BEC-BCE4725BE3F1}"/>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B3AC6B5C-DFDC-4019-97FC-7860AA120883}"/>
              </a:ext>
            </a:extLst>
          </p:cNvPr>
          <p:cNvSpPr>
            <a:spLocks noGrp="1"/>
          </p:cNvSpPr>
          <p:nvPr>
            <p:ph sz="half" idx="2"/>
          </p:nvPr>
        </p:nvSpPr>
        <p:spPr/>
        <p:txBody>
          <a:bodyPr/>
          <a:lstStyle/>
          <a:p>
            <a:endParaRPr lang="en-US"/>
          </a:p>
        </p:txBody>
      </p:sp>
      <p:sp>
        <p:nvSpPr>
          <p:cNvPr id="5" name="Text Placeholder 4">
            <a:extLst>
              <a:ext uri="{FF2B5EF4-FFF2-40B4-BE49-F238E27FC236}">
                <a16:creationId xmlns:a16="http://schemas.microsoft.com/office/drawing/2014/main" id="{E3F90276-3762-429A-8E7A-1EF2AC8AECC8}"/>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2468B4A0-26EA-449E-B9BC-6214BD4F6BDC}"/>
              </a:ext>
            </a:extLst>
          </p:cNvPr>
          <p:cNvSpPr>
            <a:spLocks noGrp="1"/>
          </p:cNvSpPr>
          <p:nvPr>
            <p:ph sz="quarter" idx="4"/>
          </p:nvPr>
        </p:nvSpPr>
        <p:spPr/>
        <p:txBody>
          <a:bodyPr/>
          <a:lstStyle/>
          <a:p>
            <a:endParaRPr lang="en-US"/>
          </a:p>
        </p:txBody>
      </p:sp>
      <p:sp>
        <p:nvSpPr>
          <p:cNvPr id="7" name="Rectangle 6">
            <a:extLst>
              <a:ext uri="{FF2B5EF4-FFF2-40B4-BE49-F238E27FC236}">
                <a16:creationId xmlns:a16="http://schemas.microsoft.com/office/drawing/2014/main" id="{85EC7286-CAB7-44F7-AF95-9288D57C890B}"/>
              </a:ext>
            </a:extLst>
          </p:cNvPr>
          <p:cNvSpPr/>
          <p:nvPr/>
        </p:nvSpPr>
        <p:spPr>
          <a:xfrm>
            <a:off x="0" y="0"/>
            <a:ext cx="9144000" cy="5143500"/>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pic>
        <p:nvPicPr>
          <p:cNvPr id="4098" name="Picture 2" descr="Reunion In Heaven">
            <a:extLst>
              <a:ext uri="{FF2B5EF4-FFF2-40B4-BE49-F238E27FC236}">
                <a16:creationId xmlns:a16="http://schemas.microsoft.com/office/drawing/2014/main" id="{4D5183B0-459C-4BE9-A3A6-E9D385EF9B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3800" y="0"/>
            <a:ext cx="67564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82897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EE7D2C-FEAF-4A13-93C5-B864B2A66068}"/>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11.  What other thrilling promises does God give us regarding His coming kingdom?</a:t>
            </a:r>
            <a:br>
              <a:rPr lang="en-US" dirty="0">
                <a:effectLst/>
              </a:rPr>
            </a:br>
            <a:endParaRPr lang="en-US" dirty="0"/>
          </a:p>
        </p:txBody>
      </p:sp>
      <p:sp>
        <p:nvSpPr>
          <p:cNvPr id="3" name="Text Placeholder 2">
            <a:extLst>
              <a:ext uri="{FF2B5EF4-FFF2-40B4-BE49-F238E27FC236}">
                <a16:creationId xmlns:a16="http://schemas.microsoft.com/office/drawing/2014/main" id="{A883761B-A643-4DBA-B849-71F08528DF45}"/>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E3D34BFA-6D62-4D3E-8DB2-B4D1A65601C5}"/>
              </a:ext>
            </a:extLst>
          </p:cNvPr>
          <p:cNvSpPr>
            <a:spLocks noGrp="1"/>
          </p:cNvSpPr>
          <p:nvPr>
            <p:ph sz="half" idx="2"/>
          </p:nvPr>
        </p:nvSpPr>
        <p:spPr>
          <a:xfrm>
            <a:off x="457199" y="1631156"/>
            <a:ext cx="5229435" cy="3529022"/>
          </a:xfrm>
        </p:spPr>
        <p:txBody>
          <a:bodyPr>
            <a:normAutofit/>
          </a:bodyPr>
          <a:lstStyle/>
          <a:p>
            <a:r>
              <a:rPr lang="en-US" sz="2800" b="1" dirty="0">
                <a:solidFill>
                  <a:srgbClr val="FFC000"/>
                </a:solidFill>
                <a:effectLst>
                  <a:outerShdw blurRad="38100" dist="38100" dir="2700000" algn="tl">
                    <a:srgbClr val="000000">
                      <a:alpha val="43137"/>
                    </a:srgbClr>
                  </a:outerShdw>
                </a:effectLst>
              </a:rPr>
              <a:t>A.  </a:t>
            </a:r>
            <a:r>
              <a:rPr lang="en-US" sz="2800" b="1" i="1" dirty="0">
                <a:solidFill>
                  <a:srgbClr val="FFC000"/>
                </a:solidFill>
                <a:effectLst>
                  <a:outerShdw blurRad="38100" dist="38100" dir="2700000" algn="tl">
                    <a:srgbClr val="000000">
                      <a:alpha val="43137"/>
                    </a:srgbClr>
                  </a:outerShdw>
                </a:effectLst>
              </a:rPr>
              <a:t>Isaiah 35:10</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the ransomed of the LORD shall…come to Zion with </a:t>
            </a:r>
            <a:r>
              <a:rPr lang="en-US" sz="2800" i="1" u="sng" dirty="0">
                <a:solidFill>
                  <a:srgbClr val="FF9900"/>
                </a:solidFill>
                <a:effectLst>
                  <a:outerShdw blurRad="38100" dist="38100" dir="2700000" algn="tl">
                    <a:srgbClr val="000000">
                      <a:alpha val="43137"/>
                    </a:srgbClr>
                  </a:outerShdw>
                </a:effectLst>
              </a:rPr>
              <a:t>singing</a:t>
            </a:r>
            <a:r>
              <a:rPr lang="en-US" sz="2800" i="1" dirty="0">
                <a:effectLst>
                  <a:outerShdw blurRad="38100" dist="38100" dir="2700000" algn="tl">
                    <a:srgbClr val="000000">
                      <a:alpha val="43137"/>
                    </a:srgbClr>
                  </a:outerShdw>
                </a:effectLst>
              </a:rPr>
              <a:t>, With everlasting joy….</a:t>
            </a:r>
            <a:endParaRPr lang="en-US" sz="2800" dirty="0">
              <a:effectLst>
                <a:outerShdw blurRad="38100" dist="38100" dir="2700000" algn="tl">
                  <a:srgbClr val="000000">
                    <a:alpha val="43137"/>
                  </a:srgbClr>
                </a:outerShdw>
              </a:effectLst>
            </a:endParaRPr>
          </a:p>
          <a:p>
            <a:r>
              <a:rPr lang="en-US" sz="2800" b="1" dirty="0">
                <a:solidFill>
                  <a:srgbClr val="FFC000"/>
                </a:solidFill>
                <a:effectLst>
                  <a:outerShdw blurRad="38100" dist="38100" dir="2700000" algn="tl">
                    <a:srgbClr val="000000">
                      <a:alpha val="43137"/>
                    </a:srgbClr>
                  </a:outerShdw>
                </a:effectLst>
              </a:rPr>
              <a:t>B.  </a:t>
            </a:r>
            <a:r>
              <a:rPr lang="en-US" sz="2800" b="1" i="1" dirty="0">
                <a:solidFill>
                  <a:srgbClr val="FFC000"/>
                </a:solidFill>
                <a:effectLst>
                  <a:outerShdw blurRad="38100" dist="38100" dir="2700000" algn="tl">
                    <a:srgbClr val="000000">
                      <a:alpha val="43137"/>
                    </a:srgbClr>
                  </a:outerShdw>
                </a:effectLst>
              </a:rPr>
              <a:t>Psalm 16:11</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t>
            </a:r>
            <a:r>
              <a:rPr lang="en-US" sz="2800"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At Your right hand are </a:t>
            </a:r>
            <a:r>
              <a:rPr lang="en-US" sz="2800" i="1" u="sng" dirty="0">
                <a:solidFill>
                  <a:srgbClr val="FF9900"/>
                </a:solidFill>
                <a:effectLst>
                  <a:outerShdw blurRad="38100" dist="38100" dir="2700000" algn="tl">
                    <a:srgbClr val="000000">
                      <a:alpha val="43137"/>
                    </a:srgbClr>
                  </a:outerShdw>
                </a:effectLst>
              </a:rPr>
              <a:t>pleasures</a:t>
            </a:r>
            <a:r>
              <a:rPr lang="en-US" sz="2800" i="1" dirty="0">
                <a:effectLst>
                  <a:outerShdw blurRad="38100" dist="38100" dir="2700000" algn="tl">
                    <a:srgbClr val="000000">
                      <a:alpha val="43137"/>
                    </a:srgbClr>
                  </a:outerShdw>
                </a:effectLst>
              </a:rPr>
              <a:t> forevermore.</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05021F8D-8586-45DB-9A3F-3A834633A1AF}"/>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A4FA17C0-DE27-4C3F-88BD-E3AC7377AD0A}"/>
              </a:ext>
            </a:extLst>
          </p:cNvPr>
          <p:cNvSpPr>
            <a:spLocks noGrp="1"/>
          </p:cNvSpPr>
          <p:nvPr>
            <p:ph sz="quarter" idx="4"/>
          </p:nvPr>
        </p:nvSpPr>
        <p:spPr/>
        <p:txBody>
          <a:bodyPr>
            <a:normAutofit/>
          </a:bodyPr>
          <a:lstStyle/>
          <a:p>
            <a:endParaRPr lang="en-US"/>
          </a:p>
        </p:txBody>
      </p:sp>
    </p:spTree>
    <p:extLst>
      <p:ext uri="{BB962C8B-B14F-4D97-AF65-F5344CB8AC3E}">
        <p14:creationId xmlns:p14="http://schemas.microsoft.com/office/powerpoint/2010/main" val="985234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mage result for the feast of tabernacles">
            <a:extLst>
              <a:ext uri="{FF2B5EF4-FFF2-40B4-BE49-F238E27FC236}">
                <a16:creationId xmlns:a16="http://schemas.microsoft.com/office/drawing/2014/main" id="{A14452D4-9F06-4544-8120-0997DC92A86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392958" y="-1"/>
            <a:ext cx="3751042" cy="5143499"/>
          </a:xfrm>
          <a:prstGeom prst="rect">
            <a:avLst/>
          </a:prstGeom>
          <a:noFill/>
          <a:ln>
            <a:noFill/>
          </a:ln>
        </p:spPr>
      </p:pic>
      <p:sp>
        <p:nvSpPr>
          <p:cNvPr id="2" name="Content Placeholder 1">
            <a:extLst>
              <a:ext uri="{FF2B5EF4-FFF2-40B4-BE49-F238E27FC236}">
                <a16:creationId xmlns:a16="http://schemas.microsoft.com/office/drawing/2014/main" id="{D0603E37-DEA5-49C1-8BE8-D93C6EBA2758}"/>
              </a:ext>
            </a:extLst>
          </p:cNvPr>
          <p:cNvSpPr>
            <a:spLocks noGrp="1"/>
          </p:cNvSpPr>
          <p:nvPr>
            <p:ph sz="half" idx="1"/>
          </p:nvPr>
        </p:nvSpPr>
        <p:spPr/>
        <p:txBody>
          <a:bodyPr/>
          <a:lstStyle/>
          <a:p>
            <a:endParaRPr lang="en-US"/>
          </a:p>
        </p:txBody>
      </p:sp>
      <p:sp>
        <p:nvSpPr>
          <p:cNvPr id="3" name="Picture Placeholder 2">
            <a:extLst>
              <a:ext uri="{FF2B5EF4-FFF2-40B4-BE49-F238E27FC236}">
                <a16:creationId xmlns:a16="http://schemas.microsoft.com/office/drawing/2014/main" id="{8D337B37-EED2-4DA1-9C44-EC79271E5CE0}"/>
              </a:ext>
            </a:extLst>
          </p:cNvPr>
          <p:cNvSpPr>
            <a:spLocks noGrp="1"/>
          </p:cNvSpPr>
          <p:nvPr>
            <p:ph type="pic" sz="quarter" idx="14"/>
          </p:nvPr>
        </p:nvSpPr>
        <p:spPr/>
      </p:sp>
      <p:sp>
        <p:nvSpPr>
          <p:cNvPr id="4" name="Title 3">
            <a:extLst>
              <a:ext uri="{FF2B5EF4-FFF2-40B4-BE49-F238E27FC236}">
                <a16:creationId xmlns:a16="http://schemas.microsoft.com/office/drawing/2014/main" id="{3E672250-1BBE-48A2-8183-70B00BFF373A}"/>
              </a:ext>
            </a:extLst>
          </p:cNvPr>
          <p:cNvSpPr>
            <a:spLocks noGrp="1"/>
          </p:cNvSpPr>
          <p:nvPr>
            <p:ph type="title"/>
          </p:nvPr>
        </p:nvSpPr>
        <p:spPr/>
        <p:txBody>
          <a:bodyPr/>
          <a:lstStyle/>
          <a:p>
            <a:r>
              <a:rPr lang="en-US" i="1" dirty="0"/>
              <a:t>By Jorge </a:t>
            </a:r>
            <a:r>
              <a:rPr lang="en-US" i="1" dirty="0" err="1"/>
              <a:t>Baute</a:t>
            </a:r>
            <a:endParaRPr lang="en-US" i="1" dirty="0"/>
          </a:p>
        </p:txBody>
      </p:sp>
      <p:sp>
        <p:nvSpPr>
          <p:cNvPr id="5" name="Content Placeholder 4">
            <a:extLst>
              <a:ext uri="{FF2B5EF4-FFF2-40B4-BE49-F238E27FC236}">
                <a16:creationId xmlns:a16="http://schemas.microsoft.com/office/drawing/2014/main" id="{161E5E65-EA29-418D-B4A5-5411AED7C64D}"/>
              </a:ext>
            </a:extLst>
          </p:cNvPr>
          <p:cNvSpPr>
            <a:spLocks noGrp="1"/>
          </p:cNvSpPr>
          <p:nvPr>
            <p:ph idx="13"/>
          </p:nvPr>
        </p:nvSpPr>
        <p:spPr/>
        <p:txBody>
          <a:bodyPr>
            <a:normAutofit/>
          </a:bodyPr>
          <a:lstStyle/>
          <a:p>
            <a:endParaRPr lang="en-US" sz="4000" b="1" dirty="0">
              <a:solidFill>
                <a:srgbClr val="FFC000"/>
              </a:solidFill>
            </a:endParaRPr>
          </a:p>
          <a:p>
            <a:r>
              <a:rPr lang="en-US" sz="4000" b="1" dirty="0">
                <a:solidFill>
                  <a:srgbClr val="FFC000"/>
                </a:solidFill>
              </a:rPr>
              <a:t>THE FEAST OF TABERNACLES </a:t>
            </a:r>
          </a:p>
          <a:p>
            <a:endParaRPr lang="en-US" sz="4000" b="1" dirty="0">
              <a:solidFill>
                <a:srgbClr val="FFC000"/>
              </a:solidFill>
            </a:endParaRPr>
          </a:p>
          <a:p>
            <a:r>
              <a:rPr lang="en-US" sz="2800" b="1" i="1" dirty="0">
                <a:solidFill>
                  <a:srgbClr val="FFC000"/>
                </a:solidFill>
              </a:rPr>
              <a:t>(Home at Last!!)</a:t>
            </a:r>
            <a:endParaRPr lang="en-US" sz="2800" i="1" dirty="0">
              <a:solidFill>
                <a:srgbClr val="FFC000"/>
              </a:solidFill>
            </a:endParaRPr>
          </a:p>
          <a:p>
            <a:endParaRPr lang="en-US" sz="4000" dirty="0">
              <a:solidFill>
                <a:srgbClr val="FFC000"/>
              </a:solidFill>
            </a:endParaRPr>
          </a:p>
        </p:txBody>
      </p:sp>
    </p:spTree>
    <p:extLst>
      <p:ext uri="{BB962C8B-B14F-4D97-AF65-F5344CB8AC3E}">
        <p14:creationId xmlns:p14="http://schemas.microsoft.com/office/powerpoint/2010/main" val="7790498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58EBEA-1448-4AC8-8A67-6A0BB8D4C8A9}"/>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A4496E8B-A45D-4E58-9BD2-26871055CFD4}"/>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2018D8E3-D951-4618-A20A-6670AA53C36F}"/>
              </a:ext>
            </a:extLst>
          </p:cNvPr>
          <p:cNvSpPr>
            <a:spLocks noGrp="1"/>
          </p:cNvSpPr>
          <p:nvPr>
            <p:ph sz="half" idx="2"/>
          </p:nvPr>
        </p:nvSpPr>
        <p:spPr>
          <a:xfrm>
            <a:off x="457200" y="1631156"/>
            <a:ext cx="5202736" cy="3512344"/>
          </a:xfrm>
        </p:spPr>
        <p:txBody>
          <a:bodyPr>
            <a:normAutofit lnSpcReduction="10000"/>
          </a:bodyPr>
          <a:lstStyle/>
          <a:p>
            <a:r>
              <a:rPr lang="en-US" sz="2800" b="1" dirty="0">
                <a:solidFill>
                  <a:srgbClr val="FFC000"/>
                </a:solidFill>
                <a:effectLst>
                  <a:outerShdw blurRad="38100" dist="38100" dir="2700000" algn="tl">
                    <a:srgbClr val="000000">
                      <a:alpha val="43137"/>
                    </a:srgbClr>
                  </a:outerShdw>
                </a:effectLst>
              </a:rPr>
              <a:t>C.  </a:t>
            </a:r>
            <a:r>
              <a:rPr lang="en-US" sz="2800" b="1" i="1" dirty="0">
                <a:solidFill>
                  <a:srgbClr val="FFC000"/>
                </a:solidFill>
                <a:effectLst>
                  <a:outerShdw blurRad="38100" dist="38100" dir="2700000" algn="tl">
                    <a:srgbClr val="000000">
                      <a:alpha val="43137"/>
                    </a:srgbClr>
                  </a:outerShdw>
                </a:effectLst>
              </a:rPr>
              <a:t>Zechariah 8:5</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 streets of the city Shall be full of boys and girls </a:t>
            </a:r>
            <a:r>
              <a:rPr lang="en-US" sz="2800" i="1" u="sng" dirty="0">
                <a:solidFill>
                  <a:srgbClr val="FF9900"/>
                </a:solidFill>
                <a:effectLst>
                  <a:outerShdw blurRad="38100" dist="38100" dir="2700000" algn="tl">
                    <a:srgbClr val="000000">
                      <a:alpha val="43137"/>
                    </a:srgbClr>
                  </a:outerShdw>
                </a:effectLst>
              </a:rPr>
              <a:t>Playing</a:t>
            </a:r>
            <a:r>
              <a:rPr lang="en-US" sz="2800" i="1" dirty="0">
                <a:effectLst>
                  <a:outerShdw blurRad="38100" dist="38100" dir="2700000" algn="tl">
                    <a:srgbClr val="000000">
                      <a:alpha val="43137"/>
                    </a:srgbClr>
                  </a:outerShdw>
                </a:effectLst>
              </a:rPr>
              <a:t> in its streets.</a:t>
            </a:r>
            <a:endParaRPr lang="en-US" sz="2800" dirty="0">
              <a:effectLst>
                <a:outerShdw blurRad="38100" dist="38100" dir="2700000" algn="tl">
                  <a:srgbClr val="000000">
                    <a:alpha val="43137"/>
                  </a:srgbClr>
                </a:outerShdw>
              </a:effectLst>
            </a:endParaRPr>
          </a:p>
          <a:p>
            <a:r>
              <a:rPr lang="en-US" sz="2800" b="1" dirty="0">
                <a:solidFill>
                  <a:srgbClr val="FFC000"/>
                </a:solidFill>
                <a:effectLst>
                  <a:outerShdw blurRad="38100" dist="38100" dir="2700000" algn="tl">
                    <a:srgbClr val="000000">
                      <a:alpha val="43137"/>
                    </a:srgbClr>
                  </a:outerShdw>
                </a:effectLst>
              </a:rPr>
              <a:t>D.  </a:t>
            </a:r>
            <a:r>
              <a:rPr lang="en-US" sz="2800" b="1" i="1" dirty="0">
                <a:solidFill>
                  <a:srgbClr val="FFC000"/>
                </a:solidFill>
                <a:effectLst>
                  <a:outerShdw blurRad="38100" dist="38100" dir="2700000" algn="tl">
                    <a:srgbClr val="000000">
                      <a:alpha val="43137"/>
                    </a:srgbClr>
                  </a:outerShdw>
                </a:effectLst>
              </a:rPr>
              <a:t>Isaiah 40:31  </a:t>
            </a:r>
            <a:r>
              <a:rPr lang="en-US" sz="2800" i="1" dirty="0">
                <a:effectLst>
                  <a:outerShdw blurRad="38100" dist="38100" dir="2700000" algn="tl">
                    <a:srgbClr val="000000">
                      <a:alpha val="43137"/>
                    </a:srgbClr>
                  </a:outerShdw>
                </a:effectLst>
              </a:rPr>
              <a:t>…They shall run and not be </a:t>
            </a:r>
            <a:r>
              <a:rPr lang="en-US" sz="2800" i="1" u="sng" dirty="0">
                <a:solidFill>
                  <a:srgbClr val="FF9900"/>
                </a:solidFill>
                <a:effectLst>
                  <a:outerShdw blurRad="38100" dist="38100" dir="2700000" algn="tl">
                    <a:srgbClr val="000000">
                      <a:alpha val="43137"/>
                    </a:srgbClr>
                  </a:outerShdw>
                </a:effectLst>
              </a:rPr>
              <a:t>weary</a:t>
            </a:r>
            <a:r>
              <a:rPr lang="en-US" sz="2800" i="1" dirty="0">
                <a:effectLst>
                  <a:outerShdw blurRad="38100" dist="38100" dir="2700000" algn="tl">
                    <a:srgbClr val="000000">
                      <a:alpha val="43137"/>
                    </a:srgbClr>
                  </a:outerShdw>
                </a:effectLst>
              </a:rPr>
              <a:t>, They shall walk and not faint.</a:t>
            </a:r>
            <a:r>
              <a:rPr lang="en-US" sz="2800" dirty="0">
                <a:effectLst>
                  <a:outerShdw blurRad="38100" dist="38100" dir="2700000" algn="tl">
                    <a:srgbClr val="000000">
                      <a:alpha val="43137"/>
                    </a:srgbClr>
                  </a:outerShdw>
                </a:effectLst>
              </a:rPr>
              <a:t> </a:t>
            </a:r>
          </a:p>
          <a:p>
            <a:r>
              <a:rPr lang="en-US" sz="2800" b="1" dirty="0">
                <a:solidFill>
                  <a:srgbClr val="FFC000"/>
                </a:solidFill>
                <a:effectLst>
                  <a:outerShdw blurRad="38100" dist="38100" dir="2700000" algn="tl">
                    <a:srgbClr val="000000">
                      <a:alpha val="43137"/>
                    </a:srgbClr>
                  </a:outerShdw>
                </a:effectLst>
              </a:rPr>
              <a:t>E.  </a:t>
            </a:r>
            <a:r>
              <a:rPr lang="en-US" sz="2800" b="1" i="1" dirty="0">
                <a:solidFill>
                  <a:srgbClr val="FFC000"/>
                </a:solidFill>
                <a:effectLst>
                  <a:outerShdw blurRad="38100" dist="38100" dir="2700000" algn="tl">
                    <a:srgbClr val="000000">
                      <a:alpha val="43137"/>
                    </a:srgbClr>
                  </a:outerShdw>
                </a:effectLst>
              </a:rPr>
              <a:t>Isaiah 40:31</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…They shall </a:t>
            </a:r>
            <a:r>
              <a:rPr lang="en-US" sz="2800" i="1" u="sng" dirty="0">
                <a:solidFill>
                  <a:srgbClr val="FF9900"/>
                </a:solidFill>
                <a:effectLst>
                  <a:outerShdw blurRad="38100" dist="38100" dir="2700000" algn="tl">
                    <a:srgbClr val="000000">
                      <a:alpha val="43137"/>
                    </a:srgbClr>
                  </a:outerShdw>
                </a:effectLst>
              </a:rPr>
              <a:t>mount up</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with wings like eagles ….</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478EC414-AE14-42F0-9E3F-3F1911504091}"/>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7CA2D5FD-20D9-40DD-A914-54B5414AA80D}"/>
              </a:ext>
            </a:extLst>
          </p:cNvPr>
          <p:cNvSpPr>
            <a:spLocks noGrp="1"/>
          </p:cNvSpPr>
          <p:nvPr>
            <p:ph sz="quarter" idx="4"/>
          </p:nvPr>
        </p:nvSpPr>
        <p:spPr>
          <a:xfrm>
            <a:off x="7281828" y="1631156"/>
            <a:ext cx="1404973" cy="2963466"/>
          </a:xfrm>
        </p:spPr>
        <p:txBody>
          <a:bodyPr>
            <a:normAutofit lnSpcReduction="10000"/>
          </a:bodyPr>
          <a:lstStyle/>
          <a:p>
            <a:endParaRPr lang="en-US" dirty="0"/>
          </a:p>
        </p:txBody>
      </p:sp>
    </p:spTree>
    <p:extLst>
      <p:ext uri="{BB962C8B-B14F-4D97-AF65-F5344CB8AC3E}">
        <p14:creationId xmlns:p14="http://schemas.microsoft.com/office/powerpoint/2010/main" val="690653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90FDD-BF43-40A6-BD75-F1A97329566C}"/>
              </a:ext>
            </a:extLst>
          </p:cNvPr>
          <p:cNvSpPr>
            <a:spLocks noGrp="1"/>
          </p:cNvSpPr>
          <p:nvPr>
            <p:ph type="title"/>
          </p:nvPr>
        </p:nvSpPr>
        <p:spPr/>
        <p:txBody>
          <a:bodyPr>
            <a:normAutofit fontScale="90000"/>
          </a:bodyPr>
          <a:lstStyle/>
          <a:p>
            <a:pPr algn="l"/>
            <a:br>
              <a:rPr lang="en-US" sz="3100" dirty="0">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12.  Can we adequately describe God's new kingdom with words?</a:t>
            </a:r>
            <a:br>
              <a:rPr lang="en-US" dirty="0">
                <a:effectLst/>
              </a:rPr>
            </a:br>
            <a:endParaRPr lang="en-US" dirty="0"/>
          </a:p>
        </p:txBody>
      </p:sp>
      <p:sp>
        <p:nvSpPr>
          <p:cNvPr id="3" name="Text Placeholder 2">
            <a:extLst>
              <a:ext uri="{FF2B5EF4-FFF2-40B4-BE49-F238E27FC236}">
                <a16:creationId xmlns:a16="http://schemas.microsoft.com/office/drawing/2014/main" id="{6CAB4F31-4613-40BE-8489-6ECBE99917E6}"/>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5DC705D9-F31D-4F09-BC64-8E8248FC444B}"/>
              </a:ext>
            </a:extLst>
          </p:cNvPr>
          <p:cNvSpPr>
            <a:spLocks noGrp="1"/>
          </p:cNvSpPr>
          <p:nvPr>
            <p:ph sz="half" idx="2"/>
          </p:nvPr>
        </p:nvSpPr>
        <p:spPr>
          <a:xfrm>
            <a:off x="457200" y="1631156"/>
            <a:ext cx="5269480" cy="2963466"/>
          </a:xfrm>
        </p:spPr>
        <p:txBody>
          <a:bodyPr/>
          <a:lstStyle/>
          <a:p>
            <a:r>
              <a:rPr lang="en-US" sz="2800" b="1" i="1" dirty="0">
                <a:solidFill>
                  <a:srgbClr val="FFC000"/>
                </a:solidFill>
                <a:effectLst>
                  <a:outerShdw blurRad="38100" dist="38100" dir="2700000" algn="tl">
                    <a:srgbClr val="000000">
                      <a:alpha val="43137"/>
                    </a:srgbClr>
                  </a:outerShdw>
                </a:effectLst>
              </a:rPr>
              <a:t>1 Corinthians 2:9</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Eye has not seen, nor ear heard, Nor have entered into the heart of man The things which God has </a:t>
            </a:r>
            <a:r>
              <a:rPr lang="en-US" sz="2800" i="1" u="sng" dirty="0">
                <a:solidFill>
                  <a:srgbClr val="FF9900"/>
                </a:solidFill>
                <a:effectLst>
                  <a:outerShdw blurRad="38100" dist="38100" dir="2700000" algn="tl">
                    <a:srgbClr val="000000">
                      <a:alpha val="43137"/>
                    </a:srgbClr>
                  </a:outerShdw>
                </a:effectLst>
              </a:rPr>
              <a:t>prepared</a:t>
            </a:r>
            <a:r>
              <a:rPr lang="en-US" sz="2800" i="1" dirty="0">
                <a:effectLst>
                  <a:outerShdw blurRad="38100" dist="38100" dir="2700000" algn="tl">
                    <a:srgbClr val="000000">
                      <a:alpha val="43137"/>
                    </a:srgbClr>
                  </a:outerShdw>
                </a:effectLst>
              </a:rPr>
              <a:t> for those who love Him.</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E7248742-E636-4E5F-8CE6-5366268D5CB2}"/>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720099CF-6629-4D43-86FC-501D0E913A83}"/>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40777258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C4A30D-00D7-4A8D-A2B3-087AB679A7BC}"/>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13.  What is the highest reward of God's new kingdom?</a:t>
            </a:r>
            <a:br>
              <a:rPr lang="en-US" dirty="0">
                <a:effectLst/>
              </a:rPr>
            </a:br>
            <a:endParaRPr lang="en-US" dirty="0"/>
          </a:p>
        </p:txBody>
      </p:sp>
      <p:sp>
        <p:nvSpPr>
          <p:cNvPr id="3" name="Text Placeholder 2">
            <a:extLst>
              <a:ext uri="{FF2B5EF4-FFF2-40B4-BE49-F238E27FC236}">
                <a16:creationId xmlns:a16="http://schemas.microsoft.com/office/drawing/2014/main" id="{6C1D1CE6-C8AB-4D4D-9A64-EFE79838B762}"/>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4DAB604C-D622-43E0-B996-DB533B92FBDC}"/>
              </a:ext>
            </a:extLst>
          </p:cNvPr>
          <p:cNvSpPr>
            <a:spLocks noGrp="1"/>
          </p:cNvSpPr>
          <p:nvPr>
            <p:ph sz="half" idx="2"/>
          </p:nvPr>
        </p:nvSpPr>
        <p:spPr>
          <a:xfrm>
            <a:off x="457199" y="1631156"/>
            <a:ext cx="5302853" cy="2963466"/>
          </a:xfrm>
        </p:spPr>
        <p:txBody>
          <a:bodyPr/>
          <a:lstStyle/>
          <a:p>
            <a:r>
              <a:rPr lang="en-US" sz="2800" b="1" i="1" dirty="0">
                <a:solidFill>
                  <a:srgbClr val="FFC000"/>
                </a:solidFill>
                <a:effectLst>
                  <a:outerShdw blurRad="38100" dist="38100" dir="2700000" algn="tl">
                    <a:srgbClr val="000000">
                      <a:alpha val="43137"/>
                    </a:srgbClr>
                  </a:outerShdw>
                </a:effectLst>
              </a:rPr>
              <a:t>Revelation 21:3</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…God Himself will be </a:t>
            </a:r>
            <a:r>
              <a:rPr lang="en-US" sz="2800" i="1" u="sng" dirty="0">
                <a:solidFill>
                  <a:srgbClr val="FF9900"/>
                </a:solidFill>
                <a:effectLst>
                  <a:outerShdw blurRad="38100" dist="38100" dir="2700000" algn="tl">
                    <a:srgbClr val="000000">
                      <a:alpha val="43137"/>
                    </a:srgbClr>
                  </a:outerShdw>
                </a:effectLst>
              </a:rPr>
              <a:t>with</a:t>
            </a:r>
            <a:r>
              <a:rPr lang="en-US" sz="2800" i="1" dirty="0">
                <a:effectLst>
                  <a:outerShdw blurRad="38100" dist="38100" dir="2700000" algn="tl">
                    <a:srgbClr val="000000">
                      <a:alpha val="43137"/>
                    </a:srgbClr>
                  </a:outerShdw>
                </a:effectLst>
              </a:rPr>
              <a:t> them ….</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517E8D6D-2E0B-427E-BD99-F52677CA6F8F}"/>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CBD52FBC-041B-420E-80B8-242B4F685DEC}"/>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17205037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DCF67-ACD5-4348-9616-23D417E6CB5E}"/>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8D467B4F-598F-4972-817B-D4DC38749A07}"/>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5845CF70-01BD-4A6E-809A-A2EACE634F9C}"/>
              </a:ext>
            </a:extLst>
          </p:cNvPr>
          <p:cNvSpPr>
            <a:spLocks noGrp="1"/>
          </p:cNvSpPr>
          <p:nvPr>
            <p:ph sz="half" idx="2"/>
          </p:nvPr>
        </p:nvSpPr>
        <p:spPr/>
        <p:txBody>
          <a:bodyPr/>
          <a:lstStyle/>
          <a:p>
            <a:endParaRPr lang="en-US" dirty="0"/>
          </a:p>
        </p:txBody>
      </p:sp>
      <p:sp>
        <p:nvSpPr>
          <p:cNvPr id="5" name="Text Placeholder 4">
            <a:extLst>
              <a:ext uri="{FF2B5EF4-FFF2-40B4-BE49-F238E27FC236}">
                <a16:creationId xmlns:a16="http://schemas.microsoft.com/office/drawing/2014/main" id="{159FAB18-BE83-493C-8541-157130CD7110}"/>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419A828C-6B74-42FD-9EED-FD931D5B99E7}"/>
              </a:ext>
            </a:extLst>
          </p:cNvPr>
          <p:cNvSpPr>
            <a:spLocks noGrp="1"/>
          </p:cNvSpPr>
          <p:nvPr>
            <p:ph sz="quarter" idx="4"/>
          </p:nvPr>
        </p:nvSpPr>
        <p:spPr/>
        <p:txBody>
          <a:bodyPr/>
          <a:lstStyle/>
          <a:p>
            <a:endParaRPr lang="en-US"/>
          </a:p>
        </p:txBody>
      </p:sp>
      <p:sp>
        <p:nvSpPr>
          <p:cNvPr id="7" name="Rectangle 6">
            <a:extLst>
              <a:ext uri="{FF2B5EF4-FFF2-40B4-BE49-F238E27FC236}">
                <a16:creationId xmlns:a16="http://schemas.microsoft.com/office/drawing/2014/main" id="{3775BEC0-E15A-41C3-9683-15A2BA1C2C22}"/>
              </a:ext>
            </a:extLst>
          </p:cNvPr>
          <p:cNvSpPr/>
          <p:nvPr/>
        </p:nvSpPr>
        <p:spPr>
          <a:xfrm>
            <a:off x="0" y="0"/>
            <a:ext cx="9144000" cy="5143500"/>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pic>
        <p:nvPicPr>
          <p:cNvPr id="5122" name="Picture 2" descr="Isaiah 11:6..... and the lamb...shall lie down with the.. calf and the  young lion together; and a little ch… | Pictures of jesus christ, Jesus  pictures, Heaven art">
            <a:extLst>
              <a:ext uri="{FF2B5EF4-FFF2-40B4-BE49-F238E27FC236}">
                <a16:creationId xmlns:a16="http://schemas.microsoft.com/office/drawing/2014/main" id="{F78E8501-71A0-4609-81E8-3A09A5A0F5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73363" y="0"/>
            <a:ext cx="3597275"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73650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39261F-6796-4287-B867-D3FA6BC60678}"/>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14.  What will exclude people from God's heavenly kingdom?</a:t>
            </a:r>
            <a:br>
              <a:rPr lang="en-US" dirty="0">
                <a:effectLst/>
              </a:rPr>
            </a:br>
            <a:endParaRPr lang="en-US" dirty="0"/>
          </a:p>
        </p:txBody>
      </p:sp>
      <p:sp>
        <p:nvSpPr>
          <p:cNvPr id="3" name="Text Placeholder 2">
            <a:extLst>
              <a:ext uri="{FF2B5EF4-FFF2-40B4-BE49-F238E27FC236}">
                <a16:creationId xmlns:a16="http://schemas.microsoft.com/office/drawing/2014/main" id="{3C54DEF2-B986-402B-895E-786FBFC29E65}"/>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68FCAA76-EF06-49C5-B5E4-3D8F7B1947F7}"/>
              </a:ext>
            </a:extLst>
          </p:cNvPr>
          <p:cNvSpPr>
            <a:spLocks noGrp="1"/>
          </p:cNvSpPr>
          <p:nvPr>
            <p:ph sz="half" idx="2"/>
          </p:nvPr>
        </p:nvSpPr>
        <p:spPr>
          <a:xfrm>
            <a:off x="457200" y="1631156"/>
            <a:ext cx="5356248" cy="2963466"/>
          </a:xfrm>
        </p:spPr>
        <p:txBody>
          <a:bodyPr/>
          <a:lstStyle/>
          <a:p>
            <a:r>
              <a:rPr lang="en-US" sz="2800" b="1" i="1" dirty="0">
                <a:solidFill>
                  <a:srgbClr val="FFC000"/>
                </a:solidFill>
                <a:effectLst>
                  <a:outerShdw blurRad="38100" dist="38100" dir="2700000" algn="tl">
                    <a:srgbClr val="000000">
                      <a:alpha val="43137"/>
                    </a:srgbClr>
                  </a:outerShdw>
                </a:effectLst>
              </a:rPr>
              <a:t>Revelation 21:27</a:t>
            </a:r>
            <a:r>
              <a:rPr lang="en-US" sz="2800" b="1" dirty="0">
                <a:solidFill>
                  <a:srgbClr val="FFC000"/>
                </a:solidFill>
                <a:effectLst>
                  <a:outerShdw blurRad="38100" dist="38100" dir="2700000" algn="tl">
                    <a:srgbClr val="000000">
                      <a:alpha val="43137"/>
                    </a:srgbClr>
                  </a:outerShdw>
                </a:effectLst>
              </a:rPr>
              <a:t> </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But there shall by no means enter it anything that </a:t>
            </a:r>
            <a:r>
              <a:rPr lang="en-US" sz="2800" i="1" u="sng" dirty="0">
                <a:solidFill>
                  <a:srgbClr val="FF9900"/>
                </a:solidFill>
                <a:effectLst>
                  <a:outerShdw blurRad="38100" dist="38100" dir="2700000" algn="tl">
                    <a:srgbClr val="000000">
                      <a:alpha val="43137"/>
                    </a:srgbClr>
                  </a:outerShdw>
                </a:effectLst>
              </a:rPr>
              <a:t>defiles</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1 Corinthians 6:9</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Do you not know that the unrighteous will </a:t>
            </a:r>
            <a:r>
              <a:rPr lang="en-US" sz="2800" i="1" u="sng" dirty="0">
                <a:solidFill>
                  <a:srgbClr val="FF9900"/>
                </a:solidFill>
                <a:effectLst>
                  <a:outerShdw blurRad="38100" dist="38100" dir="2700000" algn="tl">
                    <a:srgbClr val="000000">
                      <a:alpha val="43137"/>
                    </a:srgbClr>
                  </a:outerShdw>
                </a:effectLst>
              </a:rPr>
              <a:t>not</a:t>
            </a:r>
            <a:r>
              <a:rPr lang="en-US" sz="2800" i="1" dirty="0">
                <a:effectLst>
                  <a:outerShdw blurRad="38100" dist="38100" dir="2700000" algn="tl">
                    <a:srgbClr val="000000">
                      <a:alpha val="43137"/>
                    </a:srgbClr>
                  </a:outerShdw>
                </a:effectLst>
              </a:rPr>
              <a:t> inherit the kingdom of God?...</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724FB89F-CB41-4DCF-98A7-F60FA27D2CEA}"/>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7DA45E7C-069C-4604-BE4D-06ACD905287A}"/>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317536383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9FB26-D532-4E10-8920-889DDBC3E00D}"/>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15.  What can I do about sin?</a:t>
            </a:r>
            <a:br>
              <a:rPr lang="en-US" dirty="0">
                <a:effectLst/>
              </a:rPr>
            </a:br>
            <a:endParaRPr lang="en-US" dirty="0"/>
          </a:p>
        </p:txBody>
      </p:sp>
      <p:sp>
        <p:nvSpPr>
          <p:cNvPr id="3" name="Text Placeholder 2">
            <a:extLst>
              <a:ext uri="{FF2B5EF4-FFF2-40B4-BE49-F238E27FC236}">
                <a16:creationId xmlns:a16="http://schemas.microsoft.com/office/drawing/2014/main" id="{25A03A19-5577-4CF4-9530-76FBE4562BCF}"/>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69A45D34-88DB-46B5-8F60-637C8986F9DC}"/>
              </a:ext>
            </a:extLst>
          </p:cNvPr>
          <p:cNvSpPr>
            <a:spLocks noGrp="1"/>
          </p:cNvSpPr>
          <p:nvPr>
            <p:ph sz="half" idx="2"/>
          </p:nvPr>
        </p:nvSpPr>
        <p:spPr>
          <a:xfrm>
            <a:off x="457200" y="1631156"/>
            <a:ext cx="5296178" cy="2963466"/>
          </a:xfrm>
        </p:spPr>
        <p:txBody>
          <a:bodyPr/>
          <a:lstStyle/>
          <a:p>
            <a:r>
              <a:rPr lang="en-US" sz="2800" b="1" i="1" dirty="0">
                <a:solidFill>
                  <a:srgbClr val="FFC000"/>
                </a:solidFill>
                <a:effectLst>
                  <a:outerShdw blurRad="38100" dist="38100" dir="2700000" algn="tl">
                    <a:srgbClr val="000000">
                      <a:alpha val="43137"/>
                    </a:srgbClr>
                  </a:outerShdw>
                </a:effectLst>
              </a:rPr>
              <a:t>1 John 1:9</a:t>
            </a:r>
            <a:r>
              <a:rPr lang="en-US" sz="2800" b="1" dirty="0">
                <a:solidFill>
                  <a:srgbClr val="FFC000"/>
                </a:solidFill>
                <a:effectLst>
                  <a:outerShdw blurRad="38100" dist="38100" dir="2700000" algn="tl">
                    <a:srgbClr val="000000">
                      <a:alpha val="43137"/>
                    </a:srgbClr>
                  </a:outerShdw>
                </a:effectLst>
              </a:rPr>
              <a:t> </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If we </a:t>
            </a:r>
            <a:r>
              <a:rPr lang="en-US" sz="2800" i="1" u="sng" dirty="0">
                <a:solidFill>
                  <a:srgbClr val="FF9900"/>
                </a:solidFill>
                <a:effectLst>
                  <a:outerShdw blurRad="38100" dist="38100" dir="2700000" algn="tl">
                    <a:srgbClr val="000000">
                      <a:alpha val="43137"/>
                    </a:srgbClr>
                  </a:outerShdw>
                </a:effectLst>
              </a:rPr>
              <a:t>confess</a:t>
            </a:r>
            <a:r>
              <a:rPr lang="en-US" sz="2800" i="1" dirty="0">
                <a:effectLst>
                  <a:outerShdw blurRad="38100" dist="38100" dir="2700000" algn="tl">
                    <a:srgbClr val="000000">
                      <a:alpha val="43137"/>
                    </a:srgbClr>
                  </a:outerShdw>
                </a:effectLst>
              </a:rPr>
              <a:t> our sins, He is faithful and just to </a:t>
            </a:r>
            <a:r>
              <a:rPr lang="en-US" sz="2800" i="1" u="sng" dirty="0">
                <a:solidFill>
                  <a:srgbClr val="FF9900"/>
                </a:solidFill>
                <a:effectLst>
                  <a:outerShdw blurRad="38100" dist="38100" dir="2700000" algn="tl">
                    <a:srgbClr val="000000">
                      <a:alpha val="43137"/>
                    </a:srgbClr>
                  </a:outerShdw>
                </a:effectLst>
              </a:rPr>
              <a:t>forgive</a:t>
            </a:r>
            <a:r>
              <a:rPr lang="en-US" sz="2800" i="1" dirty="0">
                <a:effectLst>
                  <a:outerShdw blurRad="38100" dist="38100" dir="2700000" algn="tl">
                    <a:srgbClr val="000000">
                      <a:alpha val="43137"/>
                    </a:srgbClr>
                  </a:outerShdw>
                </a:effectLst>
              </a:rPr>
              <a:t> us our sins and to </a:t>
            </a:r>
            <a:r>
              <a:rPr lang="en-US" sz="2800" i="1" u="sng" dirty="0">
                <a:solidFill>
                  <a:srgbClr val="FF9900"/>
                </a:solidFill>
                <a:effectLst>
                  <a:outerShdw blurRad="38100" dist="38100" dir="2700000" algn="tl">
                    <a:srgbClr val="000000">
                      <a:alpha val="43137"/>
                    </a:srgbClr>
                  </a:outerShdw>
                </a:effectLst>
              </a:rPr>
              <a:t>cleanse</a:t>
            </a:r>
            <a:r>
              <a:rPr lang="en-US" sz="2800" i="1" dirty="0">
                <a:effectLst>
                  <a:outerShdw blurRad="38100" dist="38100" dir="2700000" algn="tl">
                    <a:srgbClr val="000000">
                      <a:alpha val="43137"/>
                    </a:srgbClr>
                  </a:outerShdw>
                </a:effectLst>
              </a:rPr>
              <a:t> us from all unrighteousness.</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D11182DF-76E0-41B6-AAD6-BD7890086A13}"/>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EA88B904-2D60-4C8D-9C34-E7B5BAC36277}"/>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13456714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84762-EC78-47B7-B693-AD5B8E674B33}"/>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798DD60F-629B-470E-A4A3-2CD85D371C67}"/>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8CA0C762-FFF8-47E1-9647-95071FEF808A}"/>
              </a:ext>
            </a:extLst>
          </p:cNvPr>
          <p:cNvSpPr>
            <a:spLocks noGrp="1"/>
          </p:cNvSpPr>
          <p:nvPr>
            <p:ph sz="half" idx="2"/>
          </p:nvPr>
        </p:nvSpPr>
        <p:spPr/>
        <p:txBody>
          <a:bodyPr/>
          <a:lstStyle/>
          <a:p>
            <a:endParaRPr lang="en-US" dirty="0"/>
          </a:p>
        </p:txBody>
      </p:sp>
      <p:sp>
        <p:nvSpPr>
          <p:cNvPr id="5" name="Text Placeholder 4">
            <a:extLst>
              <a:ext uri="{FF2B5EF4-FFF2-40B4-BE49-F238E27FC236}">
                <a16:creationId xmlns:a16="http://schemas.microsoft.com/office/drawing/2014/main" id="{67EF2BF1-4ECD-4E64-9E6A-24E9F3C522B4}"/>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716BBBA3-864B-4B90-8C82-B7F1F50BD8CC}"/>
              </a:ext>
            </a:extLst>
          </p:cNvPr>
          <p:cNvSpPr>
            <a:spLocks noGrp="1"/>
          </p:cNvSpPr>
          <p:nvPr>
            <p:ph sz="quarter" idx="4"/>
          </p:nvPr>
        </p:nvSpPr>
        <p:spPr/>
        <p:txBody>
          <a:bodyPr/>
          <a:lstStyle/>
          <a:p>
            <a:endParaRPr lang="en-US"/>
          </a:p>
        </p:txBody>
      </p:sp>
      <p:sp>
        <p:nvSpPr>
          <p:cNvPr id="7" name="Rectangle 6">
            <a:extLst>
              <a:ext uri="{FF2B5EF4-FFF2-40B4-BE49-F238E27FC236}">
                <a16:creationId xmlns:a16="http://schemas.microsoft.com/office/drawing/2014/main" id="{0E78D5AC-724E-4ADC-ADF4-18B90B80FD0A}"/>
              </a:ext>
            </a:extLst>
          </p:cNvPr>
          <p:cNvSpPr/>
          <p:nvPr/>
        </p:nvSpPr>
        <p:spPr>
          <a:xfrm>
            <a:off x="-2840074" y="-1111925"/>
            <a:ext cx="14557156" cy="7367347"/>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pic>
        <p:nvPicPr>
          <p:cNvPr id="7170" name="Picture 2" descr="Pin de Ruby Tuesday en WILLIAM HALLMARK LION and LAMB PRINTS | Cordero de  dios, León y cordero, Arte profético">
            <a:extLst>
              <a:ext uri="{FF2B5EF4-FFF2-40B4-BE49-F238E27FC236}">
                <a16:creationId xmlns:a16="http://schemas.microsoft.com/office/drawing/2014/main" id="{8CF72588-0B2A-4AA3-B944-81C406557F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80005" y="0"/>
            <a:ext cx="3912236"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233999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D9D5A6-362D-4583-966F-5FA5AF317455}"/>
              </a:ext>
            </a:extLst>
          </p:cNvPr>
          <p:cNvSpPr>
            <a:spLocks noGrp="1"/>
          </p:cNvSpPr>
          <p:nvPr>
            <p:ph type="title"/>
          </p:nvPr>
        </p:nvSpPr>
        <p:spPr/>
        <p:txBody>
          <a:bodyPr>
            <a:normAutofit fontScale="90000"/>
          </a:bodyPr>
          <a:lstStyle/>
          <a:p>
            <a:pPr algn="l"/>
            <a:br>
              <a:rPr lang="en-US" sz="22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16.  What did Jesus say is the formula for success in this life and the next?</a:t>
            </a:r>
            <a:br>
              <a:rPr lang="en-US" dirty="0">
                <a:effectLst/>
              </a:rPr>
            </a:br>
            <a:endParaRPr lang="en-US" dirty="0"/>
          </a:p>
        </p:txBody>
      </p:sp>
      <p:sp>
        <p:nvSpPr>
          <p:cNvPr id="3" name="Text Placeholder 2">
            <a:extLst>
              <a:ext uri="{FF2B5EF4-FFF2-40B4-BE49-F238E27FC236}">
                <a16:creationId xmlns:a16="http://schemas.microsoft.com/office/drawing/2014/main" id="{A640AB24-6F6F-4FF2-BE9C-698FC45E237B}"/>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0ADE8C2C-D5AF-442A-9F54-84A3FCE8F325}"/>
              </a:ext>
            </a:extLst>
          </p:cNvPr>
          <p:cNvSpPr>
            <a:spLocks noGrp="1"/>
          </p:cNvSpPr>
          <p:nvPr>
            <p:ph sz="half" idx="2"/>
          </p:nvPr>
        </p:nvSpPr>
        <p:spPr>
          <a:xfrm>
            <a:off x="457199" y="1631156"/>
            <a:ext cx="5276155" cy="2963466"/>
          </a:xfrm>
        </p:spPr>
        <p:txBody>
          <a:bodyPr/>
          <a:lstStyle/>
          <a:p>
            <a:r>
              <a:rPr lang="en-US" sz="2800" b="1" i="1" dirty="0">
                <a:solidFill>
                  <a:srgbClr val="FFC000"/>
                </a:solidFill>
                <a:effectLst>
                  <a:outerShdw blurRad="38100" dist="38100" dir="2700000" algn="tl">
                    <a:srgbClr val="000000">
                      <a:alpha val="43137"/>
                    </a:srgbClr>
                  </a:outerShdw>
                </a:effectLst>
              </a:rPr>
              <a:t>Matthew 6:33</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But seek </a:t>
            </a:r>
            <a:r>
              <a:rPr lang="en-US" sz="2800" i="1" u="sng" dirty="0">
                <a:solidFill>
                  <a:srgbClr val="FF9900"/>
                </a:solidFill>
                <a:effectLst>
                  <a:outerShdw blurRad="38100" dist="38100" dir="2700000" algn="tl">
                    <a:srgbClr val="000000">
                      <a:alpha val="43137"/>
                    </a:srgbClr>
                  </a:outerShdw>
                </a:effectLst>
              </a:rPr>
              <a:t>firs</a:t>
            </a:r>
            <a:r>
              <a:rPr lang="en-US" sz="2800" i="1" dirty="0">
                <a:solidFill>
                  <a:srgbClr val="FF9900"/>
                </a:solidFill>
                <a:effectLst>
                  <a:outerShdw blurRad="38100" dist="38100" dir="2700000" algn="tl">
                    <a:srgbClr val="000000">
                      <a:alpha val="43137"/>
                    </a:srgbClr>
                  </a:outerShdw>
                </a:effectLst>
              </a:rPr>
              <a:t>t</a:t>
            </a:r>
            <a:r>
              <a:rPr lang="en-US" sz="2800" i="1" dirty="0">
                <a:effectLst>
                  <a:outerShdw blurRad="38100" dist="38100" dir="2700000" algn="tl">
                    <a:srgbClr val="000000">
                      <a:alpha val="43137"/>
                    </a:srgbClr>
                  </a:outerShdw>
                </a:effectLst>
              </a:rPr>
              <a:t> the kingdom of God and His righteousness, and </a:t>
            </a:r>
            <a:r>
              <a:rPr lang="en-US" sz="2800" i="1" u="sng" dirty="0">
                <a:solidFill>
                  <a:srgbClr val="FF9900"/>
                </a:solidFill>
                <a:effectLst>
                  <a:outerShdw blurRad="38100" dist="38100" dir="2700000" algn="tl">
                    <a:srgbClr val="000000">
                      <a:alpha val="43137"/>
                    </a:srgbClr>
                  </a:outerShdw>
                </a:effectLst>
              </a:rPr>
              <a:t>all</a:t>
            </a:r>
            <a:r>
              <a:rPr lang="en-US" sz="2800" i="1" dirty="0">
                <a:effectLst>
                  <a:outerShdw blurRad="38100" dist="38100" dir="2700000" algn="tl">
                    <a:srgbClr val="000000">
                      <a:alpha val="43137"/>
                    </a:srgbClr>
                  </a:outerShdw>
                </a:effectLst>
              </a:rPr>
              <a:t> these things shall be added to you.</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AC654D49-8D8C-4C4C-A5D9-5FAE6CF92F59}"/>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4252B0FB-5B81-4683-A59E-93C0A9C3ADB2}"/>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32150715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C7B57-21D8-4E49-A865-282F4FC9A611}"/>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17.  What is the final invitation of the Bible? </a:t>
            </a:r>
            <a:br>
              <a:rPr lang="en-US" dirty="0">
                <a:effectLst/>
              </a:rPr>
            </a:br>
            <a:endParaRPr lang="en-US" dirty="0"/>
          </a:p>
        </p:txBody>
      </p:sp>
      <p:sp>
        <p:nvSpPr>
          <p:cNvPr id="3" name="Text Placeholder 2">
            <a:extLst>
              <a:ext uri="{FF2B5EF4-FFF2-40B4-BE49-F238E27FC236}">
                <a16:creationId xmlns:a16="http://schemas.microsoft.com/office/drawing/2014/main" id="{BF830F60-1125-44DC-904F-F5BAF84B537E}"/>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099E0A67-8186-491A-ABCD-ACD639A2EC6A}"/>
              </a:ext>
            </a:extLst>
          </p:cNvPr>
          <p:cNvSpPr>
            <a:spLocks noGrp="1"/>
          </p:cNvSpPr>
          <p:nvPr>
            <p:ph sz="half" idx="2"/>
          </p:nvPr>
        </p:nvSpPr>
        <p:spPr>
          <a:xfrm>
            <a:off x="457199" y="1631156"/>
            <a:ext cx="5302853" cy="2963466"/>
          </a:xfrm>
        </p:spPr>
        <p:txBody>
          <a:bodyPr/>
          <a:lstStyle/>
          <a:p>
            <a:r>
              <a:rPr lang="en-US" sz="2800" b="1" i="1" dirty="0">
                <a:solidFill>
                  <a:srgbClr val="FFC000"/>
                </a:solidFill>
                <a:effectLst>
                  <a:outerShdw blurRad="38100" dist="38100" dir="2700000" algn="tl">
                    <a:srgbClr val="000000">
                      <a:alpha val="43137"/>
                    </a:srgbClr>
                  </a:outerShdw>
                </a:effectLst>
              </a:rPr>
              <a:t>Revelation 22:17</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the Spirit and the bride say, </a:t>
            </a:r>
            <a:r>
              <a:rPr lang="en-US" sz="2800" i="1" u="sng" dirty="0">
                <a:solidFill>
                  <a:srgbClr val="FF9900"/>
                </a:solidFill>
                <a:effectLst>
                  <a:outerShdw blurRad="38100" dist="38100" dir="2700000" algn="tl">
                    <a:srgbClr val="000000">
                      <a:alpha val="43137"/>
                    </a:srgbClr>
                  </a:outerShdw>
                </a:effectLst>
              </a:rPr>
              <a:t>"Come!"</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let him who hears say, </a:t>
            </a:r>
            <a:r>
              <a:rPr lang="en-US" sz="2800" i="1" u="sng" dirty="0">
                <a:solidFill>
                  <a:srgbClr val="FF9900"/>
                </a:solidFill>
                <a:effectLst>
                  <a:outerShdw blurRad="38100" dist="38100" dir="2700000" algn="tl">
                    <a:srgbClr val="000000">
                      <a:alpha val="43137"/>
                    </a:srgbClr>
                  </a:outerShdw>
                </a:effectLst>
              </a:rPr>
              <a:t>"Come!"</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let him who thirsts come.  </a:t>
            </a:r>
            <a:r>
              <a:rPr lang="en-US" sz="2800" i="1">
                <a:effectLst>
                  <a:outerShdw blurRad="38100" dist="38100" dir="2700000" algn="tl">
                    <a:srgbClr val="000000">
                      <a:alpha val="43137"/>
                    </a:srgbClr>
                  </a:outerShdw>
                </a:effectLst>
              </a:rPr>
              <a:t>Whoever </a:t>
            </a:r>
            <a:r>
              <a:rPr lang="en-US" sz="2800" i="1" dirty="0">
                <a:effectLst>
                  <a:outerShdw blurRad="38100" dist="38100" dir="2700000" algn="tl">
                    <a:srgbClr val="000000">
                      <a:alpha val="43137"/>
                    </a:srgbClr>
                  </a:outerShdw>
                </a:effectLst>
              </a:rPr>
              <a:t>desires, let him take the water of life freely.</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ED77F57B-6EED-4BD7-B53B-291760A79135}"/>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52E18E9E-33D5-432A-9FE0-D6C916477D9D}"/>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11696056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52712-BA80-4ACF-B36A-D329D062AAE7}"/>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16AF15E2-8880-4E14-9C80-7BD630A0E885}"/>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68E44119-D17C-4B48-B461-498AF54417B2}"/>
              </a:ext>
            </a:extLst>
          </p:cNvPr>
          <p:cNvSpPr>
            <a:spLocks noGrp="1"/>
          </p:cNvSpPr>
          <p:nvPr>
            <p:ph sz="half" idx="2"/>
          </p:nvPr>
        </p:nvSpPr>
        <p:spPr/>
        <p:txBody>
          <a:bodyPr/>
          <a:lstStyle/>
          <a:p>
            <a:endParaRPr lang="en-US"/>
          </a:p>
        </p:txBody>
      </p:sp>
      <p:sp>
        <p:nvSpPr>
          <p:cNvPr id="5" name="Text Placeholder 4">
            <a:extLst>
              <a:ext uri="{FF2B5EF4-FFF2-40B4-BE49-F238E27FC236}">
                <a16:creationId xmlns:a16="http://schemas.microsoft.com/office/drawing/2014/main" id="{EDD768CB-5C90-452F-A6AC-52D2FCC31192}"/>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1619442E-5375-4B03-AE0D-31D34E0F03DD}"/>
              </a:ext>
            </a:extLst>
          </p:cNvPr>
          <p:cNvSpPr>
            <a:spLocks noGrp="1"/>
          </p:cNvSpPr>
          <p:nvPr>
            <p:ph sz="quarter" idx="4"/>
          </p:nvPr>
        </p:nvSpPr>
        <p:spPr/>
        <p:txBody>
          <a:bodyPr/>
          <a:lstStyle/>
          <a:p>
            <a:endParaRPr lang="en-US"/>
          </a:p>
        </p:txBody>
      </p:sp>
      <p:sp>
        <p:nvSpPr>
          <p:cNvPr id="7" name="Rectangle 6">
            <a:extLst>
              <a:ext uri="{FF2B5EF4-FFF2-40B4-BE49-F238E27FC236}">
                <a16:creationId xmlns:a16="http://schemas.microsoft.com/office/drawing/2014/main" id="{A23FA6B3-39A5-4543-AF7B-8EA673C52694}"/>
              </a:ext>
            </a:extLst>
          </p:cNvPr>
          <p:cNvSpPr/>
          <p:nvPr/>
        </p:nvSpPr>
        <p:spPr>
          <a:xfrm>
            <a:off x="0" y="0"/>
            <a:ext cx="9144000" cy="5143499"/>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r>
              <a:rPr lang="en-US" sz="4000" i="1" dirty="0">
                <a:effectLst>
                  <a:outerShdw blurRad="38100" dist="38100" dir="2700000" algn="tl">
                    <a:srgbClr val="000000">
                      <a:alpha val="43137"/>
                    </a:srgbClr>
                  </a:outerShdw>
                </a:effectLst>
              </a:rPr>
              <a:t>Great Controversy p. 678</a:t>
            </a:r>
          </a:p>
          <a:p>
            <a:r>
              <a:rPr lang="en-US" sz="3200" dirty="0">
                <a:solidFill>
                  <a:srgbClr val="FFC000"/>
                </a:solidFill>
                <a:effectLst>
                  <a:outerShdw blurRad="38100" dist="38100" dir="2700000" algn="tl">
                    <a:srgbClr val="000000">
                      <a:alpha val="43137"/>
                    </a:srgbClr>
                  </a:outerShdw>
                </a:effectLst>
              </a:rPr>
              <a:t>“The great controversy is ended. Sin and sinners are no more. The entire universe is clean. One pulse of harmony and gladness beats through the vast creation. From Him who created all, flow life and light and gladness, throughout the realms of illimitable space. From the minutest atom to the greatest world, all things, animate and inanimate, in their </a:t>
            </a:r>
            <a:r>
              <a:rPr lang="en-US" sz="3200" dirty="0" err="1">
                <a:solidFill>
                  <a:srgbClr val="FFC000"/>
                </a:solidFill>
                <a:effectLst>
                  <a:outerShdw blurRad="38100" dist="38100" dir="2700000" algn="tl">
                    <a:srgbClr val="000000">
                      <a:alpha val="43137"/>
                    </a:srgbClr>
                  </a:outerShdw>
                </a:effectLst>
              </a:rPr>
              <a:t>unshadowed</a:t>
            </a:r>
            <a:r>
              <a:rPr lang="en-US" sz="3200" dirty="0">
                <a:solidFill>
                  <a:srgbClr val="FFC000"/>
                </a:solidFill>
                <a:effectLst>
                  <a:outerShdw blurRad="38100" dist="38100" dir="2700000" algn="tl">
                    <a:srgbClr val="000000">
                      <a:alpha val="43137"/>
                    </a:srgbClr>
                  </a:outerShdw>
                </a:effectLst>
              </a:rPr>
              <a:t> beauty and perfect joy, declare that God is love.”  </a:t>
            </a:r>
          </a:p>
        </p:txBody>
      </p:sp>
    </p:spTree>
    <p:extLst>
      <p:ext uri="{BB962C8B-B14F-4D97-AF65-F5344CB8AC3E}">
        <p14:creationId xmlns:p14="http://schemas.microsoft.com/office/powerpoint/2010/main" val="21710533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22521D-BAD8-4F98-BA23-9FBAEA465D70}"/>
              </a:ext>
            </a:extLst>
          </p:cNvPr>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outerShdw blurRad="38100" dist="38100" dir="2700000" algn="tl">
                    <a:srgbClr val="000000">
                      <a:alpha val="43137"/>
                    </a:srgbClr>
                  </a:outerShdw>
                </a:effectLst>
              </a:rPr>
              <a:t>1. What did Jesus promise His people?</a:t>
            </a:r>
            <a:br>
              <a:rPr lang="en-US" dirty="0">
                <a:effectLst/>
              </a:rPr>
            </a:br>
            <a:endParaRPr lang="en-US" dirty="0"/>
          </a:p>
        </p:txBody>
      </p:sp>
      <p:sp>
        <p:nvSpPr>
          <p:cNvPr id="3" name="Text Placeholder 2">
            <a:extLst>
              <a:ext uri="{FF2B5EF4-FFF2-40B4-BE49-F238E27FC236}">
                <a16:creationId xmlns:a16="http://schemas.microsoft.com/office/drawing/2014/main" id="{320183E1-8F81-4075-B22B-F9FC8AC8CE97}"/>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8BB121FC-1E5A-43B7-8845-0D83127691B9}"/>
              </a:ext>
            </a:extLst>
          </p:cNvPr>
          <p:cNvSpPr>
            <a:spLocks noGrp="1"/>
          </p:cNvSpPr>
          <p:nvPr>
            <p:ph sz="half" idx="2"/>
          </p:nvPr>
        </p:nvSpPr>
        <p:spPr>
          <a:xfrm>
            <a:off x="457199" y="1631156"/>
            <a:ext cx="5249457" cy="2963466"/>
          </a:xfrm>
        </p:spPr>
        <p:txBody>
          <a:bodyPr>
            <a:normAutofit/>
          </a:bodyPr>
          <a:lstStyle/>
          <a:p>
            <a:r>
              <a:rPr lang="en-US" sz="2800" b="1" i="1" dirty="0">
                <a:solidFill>
                  <a:srgbClr val="FFC000"/>
                </a:solidFill>
                <a:effectLst>
                  <a:outerShdw blurRad="38100" dist="38100" dir="2700000" algn="tl">
                    <a:srgbClr val="000000">
                      <a:alpha val="43137"/>
                    </a:srgbClr>
                  </a:outerShdw>
                </a:effectLst>
              </a:rPr>
              <a:t>John 14:2</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In My Father's house are many </a:t>
            </a:r>
            <a:r>
              <a:rPr lang="en-US" sz="2800" i="1" u="sng" dirty="0">
                <a:solidFill>
                  <a:srgbClr val="FF9900"/>
                </a:solidFill>
                <a:effectLst>
                  <a:outerShdw blurRad="38100" dist="38100" dir="2700000" algn="tl">
                    <a:srgbClr val="000000">
                      <a:alpha val="43137"/>
                    </a:srgbClr>
                  </a:outerShdw>
                </a:effectLst>
              </a:rPr>
              <a:t>mansions</a:t>
            </a:r>
            <a:r>
              <a:rPr lang="en-US" sz="2800" i="1" dirty="0">
                <a:effectLst>
                  <a:outerShdw blurRad="38100" dist="38100" dir="2700000" algn="tl">
                    <a:srgbClr val="000000">
                      <a:alpha val="43137"/>
                    </a:srgbClr>
                  </a:outerShdw>
                </a:effectLst>
              </a:rPr>
              <a:t>; if it were not so, I would have told you. I go to prepare a place for you.</a:t>
            </a:r>
            <a:endParaRPr lang="en-US" sz="2800" dirty="0">
              <a:effectLst>
                <a:outerShdw blurRad="38100" dist="38100" dir="2700000" algn="tl">
                  <a:srgbClr val="000000">
                    <a:alpha val="43137"/>
                  </a:srgbClr>
                </a:outerShdw>
              </a:effectLst>
            </a:endParaRPr>
          </a:p>
        </p:txBody>
      </p:sp>
      <p:sp>
        <p:nvSpPr>
          <p:cNvPr id="5" name="Text Placeholder 4">
            <a:extLst>
              <a:ext uri="{FF2B5EF4-FFF2-40B4-BE49-F238E27FC236}">
                <a16:creationId xmlns:a16="http://schemas.microsoft.com/office/drawing/2014/main" id="{87A11B0B-A0B8-45FF-AD5F-DCA8A7A11C75}"/>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10C53FC0-D0DB-4F20-BA12-9531A942A4D5}"/>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9013951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20DF8-C07F-40C8-A753-501741C27583}"/>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821AEBFA-B313-47C2-9FC1-B99563D5C684}"/>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93A11A11-4598-4A7D-B47D-B90D33994112}"/>
              </a:ext>
            </a:extLst>
          </p:cNvPr>
          <p:cNvSpPr>
            <a:spLocks noGrp="1"/>
          </p:cNvSpPr>
          <p:nvPr>
            <p:ph sz="half" idx="2"/>
          </p:nvPr>
        </p:nvSpPr>
        <p:spPr>
          <a:xfrm>
            <a:off x="457199" y="1631156"/>
            <a:ext cx="5316201" cy="2963466"/>
          </a:xfrm>
        </p:spPr>
        <p:txBody>
          <a:bodyPr>
            <a:normAutofit lnSpcReduction="10000"/>
          </a:bodyPr>
          <a:lstStyle/>
          <a:p>
            <a:r>
              <a:rPr lang="en-US" sz="2800" b="1" i="1" dirty="0">
                <a:solidFill>
                  <a:srgbClr val="FF9900"/>
                </a:solidFill>
                <a:effectLst>
                  <a:outerShdw blurRad="38100" dist="38100" dir="2700000" algn="tl">
                    <a:srgbClr val="000000">
                      <a:alpha val="43137"/>
                    </a:srgbClr>
                  </a:outerShdw>
                </a:effectLst>
              </a:rPr>
              <a:t>Is it your desire to develop a beautiful relationship with Jesus through daily Bible study, daily prayer, and a faithful life of service, that you might be among the people who enter the holy city?</a:t>
            </a:r>
            <a:endParaRPr lang="en-US" sz="2800" dirty="0">
              <a:solidFill>
                <a:srgbClr val="FF9900"/>
              </a:solidFill>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B9D663AD-2488-4D9C-AAB1-682E796E72AB}"/>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DC685E9F-92CE-4997-885C-5DB1B371F72C}"/>
              </a:ext>
            </a:extLst>
          </p:cNvPr>
          <p:cNvSpPr>
            <a:spLocks noGrp="1"/>
          </p:cNvSpPr>
          <p:nvPr>
            <p:ph sz="quarter" idx="4"/>
          </p:nvPr>
        </p:nvSpPr>
        <p:spPr/>
        <p:txBody>
          <a:bodyPr>
            <a:normAutofit lnSpcReduction="10000"/>
          </a:bodyPr>
          <a:lstStyle/>
          <a:p>
            <a:endParaRPr lang="en-US"/>
          </a:p>
        </p:txBody>
      </p:sp>
    </p:spTree>
    <p:extLst>
      <p:ext uri="{BB962C8B-B14F-4D97-AF65-F5344CB8AC3E}">
        <p14:creationId xmlns:p14="http://schemas.microsoft.com/office/powerpoint/2010/main" val="24285782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78A6FF-AA91-489C-AB55-FEE26FE69E0B}"/>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07BFFCF4-C81F-49E5-B475-02F88179DC2D}"/>
              </a:ext>
            </a:extLst>
          </p:cNvPr>
          <p:cNvSpPr>
            <a:spLocks noGrp="1"/>
          </p:cNvSpPr>
          <p:nvPr>
            <p:ph type="body" idx="1"/>
          </p:nvPr>
        </p:nvSpPr>
        <p:spPr/>
        <p:txBody>
          <a:bodyPr/>
          <a:lstStyle/>
          <a:p>
            <a:endParaRPr lang="en-US"/>
          </a:p>
        </p:txBody>
      </p:sp>
      <p:sp>
        <p:nvSpPr>
          <p:cNvPr id="5" name="Text Placeholder 4">
            <a:extLst>
              <a:ext uri="{FF2B5EF4-FFF2-40B4-BE49-F238E27FC236}">
                <a16:creationId xmlns:a16="http://schemas.microsoft.com/office/drawing/2014/main" id="{6644A5BA-606F-4946-B896-6B0ACCAD2B0E}"/>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1D572C2C-D19F-4610-9F50-CC387D399E49}"/>
              </a:ext>
            </a:extLst>
          </p:cNvPr>
          <p:cNvSpPr>
            <a:spLocks noGrp="1"/>
          </p:cNvSpPr>
          <p:nvPr>
            <p:ph sz="quarter" idx="4"/>
          </p:nvPr>
        </p:nvSpPr>
        <p:spPr/>
        <p:txBody>
          <a:bodyPr/>
          <a:lstStyle/>
          <a:p>
            <a:endParaRPr lang="en-US"/>
          </a:p>
        </p:txBody>
      </p:sp>
      <p:sp>
        <p:nvSpPr>
          <p:cNvPr id="7" name="Content Placeholder 6">
            <a:extLst>
              <a:ext uri="{FF2B5EF4-FFF2-40B4-BE49-F238E27FC236}">
                <a16:creationId xmlns:a16="http://schemas.microsoft.com/office/drawing/2014/main" id="{4C3E84DB-82BA-458A-A545-DF45769894BD}"/>
              </a:ext>
            </a:extLst>
          </p:cNvPr>
          <p:cNvSpPr>
            <a:spLocks noGrp="1"/>
          </p:cNvSpPr>
          <p:nvPr>
            <p:ph sz="half" idx="2"/>
          </p:nvPr>
        </p:nvSpPr>
        <p:spPr/>
        <p:txBody>
          <a:bodyPr/>
          <a:lstStyle/>
          <a:p>
            <a:endParaRPr lang="en-US"/>
          </a:p>
        </p:txBody>
      </p:sp>
      <p:sp>
        <p:nvSpPr>
          <p:cNvPr id="9" name="Rectangle 8">
            <a:extLst>
              <a:ext uri="{FF2B5EF4-FFF2-40B4-BE49-F238E27FC236}">
                <a16:creationId xmlns:a16="http://schemas.microsoft.com/office/drawing/2014/main" id="{20DA76E0-47CA-4E7E-AF48-088884ECD46D}"/>
              </a:ext>
            </a:extLst>
          </p:cNvPr>
          <p:cNvSpPr/>
          <p:nvPr/>
        </p:nvSpPr>
        <p:spPr>
          <a:xfrm>
            <a:off x="0" y="0"/>
            <a:ext cx="9144000" cy="5143500"/>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ln>
                <a:solidFill>
                  <a:schemeClr val="tx1"/>
                </a:solidFill>
              </a:ln>
              <a:solidFill>
                <a:schemeClr val="tx1"/>
              </a:solidFill>
            </a:endParaRPr>
          </a:p>
        </p:txBody>
      </p:sp>
      <p:pic>
        <p:nvPicPr>
          <p:cNvPr id="1028" name="Picture 4" descr="Christ Teaching His Disciples Near Jerusalem | Artist Justin Kunz |  Pictures of christ, Art, Artist">
            <a:extLst>
              <a:ext uri="{FF2B5EF4-FFF2-40B4-BE49-F238E27FC236}">
                <a16:creationId xmlns:a16="http://schemas.microsoft.com/office/drawing/2014/main" id="{B09F4F9E-0539-4C24-AAE6-8D69767FD5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49363" y="0"/>
            <a:ext cx="6643687"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95466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83054-45BE-4B24-8252-1191EBF51DEC}"/>
              </a:ext>
            </a:extLst>
          </p:cNvPr>
          <p:cNvSpPr>
            <a:spLocks noGrp="1"/>
          </p:cNvSpPr>
          <p:nvPr>
            <p:ph type="title"/>
          </p:nvPr>
        </p:nvSpPr>
        <p:spPr/>
        <p:txBody>
          <a:bodyPr>
            <a:normAutofit fontScale="90000"/>
          </a:bodyPr>
          <a:lstStyle/>
          <a:p>
            <a:pPr algn="l"/>
            <a:br>
              <a:rPr lang="en-US" sz="3100" dirty="0">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2.  What else do we know about this place Jesus is preparing?</a:t>
            </a:r>
            <a:br>
              <a:rPr lang="en-US" dirty="0">
                <a:effectLst/>
              </a:rPr>
            </a:br>
            <a:endParaRPr lang="en-US" dirty="0"/>
          </a:p>
        </p:txBody>
      </p:sp>
      <p:sp>
        <p:nvSpPr>
          <p:cNvPr id="3" name="Text Placeholder 2">
            <a:extLst>
              <a:ext uri="{FF2B5EF4-FFF2-40B4-BE49-F238E27FC236}">
                <a16:creationId xmlns:a16="http://schemas.microsoft.com/office/drawing/2014/main" id="{7D7CB6C6-B72E-4093-B6F1-83DC25021169}"/>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81A005FF-29DB-406D-8ECC-1D4603AE6F7E}"/>
              </a:ext>
            </a:extLst>
          </p:cNvPr>
          <p:cNvSpPr>
            <a:spLocks noGrp="1"/>
          </p:cNvSpPr>
          <p:nvPr>
            <p:ph sz="half" idx="2"/>
          </p:nvPr>
        </p:nvSpPr>
        <p:spPr>
          <a:xfrm>
            <a:off x="457200" y="1151335"/>
            <a:ext cx="5289504" cy="3992165"/>
          </a:xfrm>
        </p:spPr>
        <p:txBody>
          <a:bodyPr>
            <a:normAutofit fontScale="92500" lnSpcReduction="20000"/>
          </a:bodyPr>
          <a:lstStyle/>
          <a:p>
            <a:r>
              <a:rPr lang="en-US" sz="2800" b="1" i="1" dirty="0">
                <a:solidFill>
                  <a:srgbClr val="FFC000"/>
                </a:solidFill>
                <a:effectLst>
                  <a:outerShdw blurRad="38100" dist="38100" dir="2700000" algn="tl">
                    <a:srgbClr val="000000">
                      <a:alpha val="43137"/>
                    </a:srgbClr>
                  </a:outerShdw>
                </a:effectLst>
              </a:rPr>
              <a:t>Isaiah 65:17</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For behold, I create new heavens and a new earth; And the former shall not be </a:t>
            </a:r>
            <a:r>
              <a:rPr lang="en-US" sz="2800" i="1" u="sng" dirty="0">
                <a:solidFill>
                  <a:srgbClr val="FF9900"/>
                </a:solidFill>
                <a:effectLst>
                  <a:outerShdw blurRad="38100" dist="38100" dir="2700000" algn="tl">
                    <a:srgbClr val="000000">
                      <a:alpha val="43137"/>
                    </a:srgbClr>
                  </a:outerShdw>
                </a:effectLst>
              </a:rPr>
              <a:t>remembered</a:t>
            </a:r>
            <a:r>
              <a:rPr lang="en-US" sz="2800" i="1" dirty="0">
                <a:effectLst>
                  <a:outerShdw blurRad="38100" dist="38100" dir="2700000" algn="tl">
                    <a:srgbClr val="000000">
                      <a:alpha val="43137"/>
                    </a:srgbClr>
                  </a:outerShdw>
                </a:effectLst>
              </a:rPr>
              <a:t> or come to mind.</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Hebrews 11:16</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…for He has prepared a </a:t>
            </a:r>
            <a:r>
              <a:rPr lang="en-US" sz="2800" i="1" u="sng" dirty="0">
                <a:solidFill>
                  <a:srgbClr val="FF9900"/>
                </a:solidFill>
                <a:effectLst>
                  <a:outerShdw blurRad="38100" dist="38100" dir="2700000" algn="tl">
                    <a:srgbClr val="000000">
                      <a:alpha val="43137"/>
                    </a:srgbClr>
                  </a:outerShdw>
                </a:effectLst>
              </a:rPr>
              <a:t>city</a:t>
            </a:r>
            <a:r>
              <a:rPr lang="en-US" sz="2800" i="1" dirty="0">
                <a:effectLst>
                  <a:outerShdw blurRad="38100" dist="38100" dir="2700000" algn="tl">
                    <a:srgbClr val="000000">
                      <a:alpha val="43137"/>
                    </a:srgbClr>
                  </a:outerShdw>
                </a:effectLst>
              </a:rPr>
              <a:t> for them.</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Matthew 5:5</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Blessed are the meek, For they shall inherit the </a:t>
            </a:r>
            <a:r>
              <a:rPr lang="en-US" sz="2800" i="1" u="sng" dirty="0">
                <a:solidFill>
                  <a:srgbClr val="FF9900"/>
                </a:solidFill>
                <a:effectLst>
                  <a:outerShdw blurRad="38100" dist="38100" dir="2700000" algn="tl">
                    <a:srgbClr val="000000">
                      <a:alpha val="43137"/>
                    </a:srgbClr>
                  </a:outerShdw>
                </a:effectLst>
              </a:rPr>
              <a:t>earth</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Isaiah 65:21</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They shall build </a:t>
            </a:r>
            <a:r>
              <a:rPr lang="en-US" sz="2800" i="1" u="sng" dirty="0">
                <a:solidFill>
                  <a:srgbClr val="FF9900"/>
                </a:solidFill>
                <a:effectLst>
                  <a:outerShdw blurRad="38100" dist="38100" dir="2700000" algn="tl">
                    <a:srgbClr val="000000">
                      <a:alpha val="43137"/>
                    </a:srgbClr>
                  </a:outerShdw>
                </a:effectLst>
              </a:rPr>
              <a:t>houses</a:t>
            </a:r>
            <a:r>
              <a:rPr lang="en-US" sz="2800" i="1" dirty="0">
                <a:effectLst>
                  <a:outerShdw blurRad="38100" dist="38100" dir="2700000" algn="tl">
                    <a:srgbClr val="000000">
                      <a:alpha val="43137"/>
                    </a:srgbClr>
                  </a:outerShdw>
                </a:effectLst>
              </a:rPr>
              <a:t> and inhabit them; They shall plant vineyards and eat their fruit.</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90C30FC8-78F5-4E39-A28E-FE0A466CA281}"/>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3C5E1949-7DA2-41B5-B18B-2A1BC6DA50C2}"/>
              </a:ext>
            </a:extLst>
          </p:cNvPr>
          <p:cNvSpPr>
            <a:spLocks noGrp="1"/>
          </p:cNvSpPr>
          <p:nvPr>
            <p:ph sz="quarter" idx="4"/>
          </p:nvPr>
        </p:nvSpPr>
        <p:spPr/>
        <p:txBody>
          <a:bodyPr>
            <a:normAutofit fontScale="92500" lnSpcReduction="20000"/>
          </a:bodyPr>
          <a:lstStyle/>
          <a:p>
            <a:endParaRPr lang="en-US"/>
          </a:p>
        </p:txBody>
      </p:sp>
    </p:spTree>
    <p:extLst>
      <p:ext uri="{BB962C8B-B14F-4D97-AF65-F5344CB8AC3E}">
        <p14:creationId xmlns:p14="http://schemas.microsoft.com/office/powerpoint/2010/main" val="22440383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8A924-6378-43BA-A338-4EA7C2AAF619}"/>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BA5B029F-BAB6-4D63-9DA5-B5AF886B92D7}"/>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36DA7A19-EF01-4A06-B88E-9A03B51C98CD}"/>
              </a:ext>
            </a:extLst>
          </p:cNvPr>
          <p:cNvSpPr>
            <a:spLocks noGrp="1"/>
          </p:cNvSpPr>
          <p:nvPr>
            <p:ph sz="half" idx="2"/>
          </p:nvPr>
        </p:nvSpPr>
        <p:spPr/>
        <p:txBody>
          <a:bodyPr/>
          <a:lstStyle/>
          <a:p>
            <a:endParaRPr lang="en-US" dirty="0"/>
          </a:p>
        </p:txBody>
      </p:sp>
      <p:sp>
        <p:nvSpPr>
          <p:cNvPr id="5" name="Text Placeholder 4">
            <a:extLst>
              <a:ext uri="{FF2B5EF4-FFF2-40B4-BE49-F238E27FC236}">
                <a16:creationId xmlns:a16="http://schemas.microsoft.com/office/drawing/2014/main" id="{0A86EE8D-1132-492A-9BB5-B9B0B3EDE754}"/>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C679F700-3296-410F-9111-D3C8F4CF9C2F}"/>
              </a:ext>
            </a:extLst>
          </p:cNvPr>
          <p:cNvSpPr>
            <a:spLocks noGrp="1"/>
          </p:cNvSpPr>
          <p:nvPr>
            <p:ph sz="quarter" idx="4"/>
          </p:nvPr>
        </p:nvSpPr>
        <p:spPr/>
        <p:txBody>
          <a:bodyPr/>
          <a:lstStyle/>
          <a:p>
            <a:endParaRPr lang="en-US"/>
          </a:p>
        </p:txBody>
      </p:sp>
      <p:sp>
        <p:nvSpPr>
          <p:cNvPr id="7" name="Rectangle 6">
            <a:extLst>
              <a:ext uri="{FF2B5EF4-FFF2-40B4-BE49-F238E27FC236}">
                <a16:creationId xmlns:a16="http://schemas.microsoft.com/office/drawing/2014/main" id="{BDA8B736-8F23-4906-9094-CE103347E51F}"/>
              </a:ext>
            </a:extLst>
          </p:cNvPr>
          <p:cNvSpPr/>
          <p:nvPr/>
        </p:nvSpPr>
        <p:spPr>
          <a:xfrm>
            <a:off x="-1128154" y="-1340843"/>
            <a:ext cx="11760320" cy="7273868"/>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pic>
        <p:nvPicPr>
          <p:cNvPr id="2050" name="Picture 2" descr="Majestic Sunset in the Mountains Landscape. Overcast Sky before Storm.  Carpathian, Ukraine, Europe.' Photographic Print - Leonid Tit |  AllPosters.com">
            <a:extLst>
              <a:ext uri="{FF2B5EF4-FFF2-40B4-BE49-F238E27FC236}">
                <a16:creationId xmlns:a16="http://schemas.microsoft.com/office/drawing/2014/main" id="{0DE9240B-8B34-48D5-9D80-B950B0A1AB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6287" y="-550016"/>
            <a:ext cx="6737684" cy="55631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09706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2A7B65-BAC4-407B-83D6-53BDED87040A}"/>
              </a:ext>
            </a:extLst>
          </p:cNvPr>
          <p:cNvSpPr>
            <a:spLocks noGrp="1"/>
          </p:cNvSpPr>
          <p:nvPr>
            <p:ph type="title"/>
          </p:nvPr>
        </p:nvSpPr>
        <p:spPr/>
        <p:txBody>
          <a:bodyPr>
            <a:normAutofit/>
          </a:bodyPr>
          <a:lstStyle/>
          <a:p>
            <a:pPr algn="l"/>
            <a:r>
              <a:rPr lang="en-US" sz="2800" dirty="0">
                <a:solidFill>
                  <a:srgbClr val="00B0F0"/>
                </a:solidFill>
                <a:effectLst>
                  <a:outerShdw blurRad="38100" dist="38100" dir="2700000" algn="tl">
                    <a:srgbClr val="000000">
                      <a:alpha val="43137"/>
                    </a:srgbClr>
                  </a:outerShdw>
                </a:effectLst>
              </a:rPr>
              <a:t>3.  What more do we know about the holy city?</a:t>
            </a:r>
          </a:p>
        </p:txBody>
      </p:sp>
      <p:sp>
        <p:nvSpPr>
          <p:cNvPr id="3" name="Text Placeholder 2">
            <a:extLst>
              <a:ext uri="{FF2B5EF4-FFF2-40B4-BE49-F238E27FC236}">
                <a16:creationId xmlns:a16="http://schemas.microsoft.com/office/drawing/2014/main" id="{492DDC29-88B8-4196-8D1A-9A4569B25034}"/>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9D6E8233-4D97-4DA0-BD6D-973DC7F48633}"/>
              </a:ext>
            </a:extLst>
          </p:cNvPr>
          <p:cNvSpPr>
            <a:spLocks noGrp="1"/>
          </p:cNvSpPr>
          <p:nvPr>
            <p:ph sz="half" idx="2"/>
          </p:nvPr>
        </p:nvSpPr>
        <p:spPr>
          <a:xfrm>
            <a:off x="457200" y="1151335"/>
            <a:ext cx="5349574" cy="3992165"/>
          </a:xfrm>
        </p:spPr>
        <p:txBody>
          <a:bodyPr>
            <a:normAutofit fontScale="92500" lnSpcReduction="20000"/>
          </a:bodyPr>
          <a:lstStyle/>
          <a:p>
            <a:r>
              <a:rPr lang="en-US" sz="3000" b="1" i="1" dirty="0">
                <a:solidFill>
                  <a:srgbClr val="FFC000"/>
                </a:solidFill>
                <a:effectLst>
                  <a:outerShdw blurRad="38100" dist="38100" dir="2700000" algn="tl">
                    <a:srgbClr val="000000">
                      <a:alpha val="43137"/>
                    </a:srgbClr>
                  </a:outerShdw>
                </a:effectLst>
              </a:rPr>
              <a:t>Revelation 21:16</a:t>
            </a:r>
            <a:r>
              <a:rPr lang="en-US" sz="3000" b="1" dirty="0">
                <a:solidFill>
                  <a:srgbClr val="FFC000"/>
                </a:solidFill>
                <a:effectLst>
                  <a:outerShdw blurRad="38100" dist="38100" dir="2700000" algn="tl">
                    <a:srgbClr val="000000">
                      <a:alpha val="43137"/>
                    </a:srgbClr>
                  </a:outerShdw>
                </a:effectLst>
              </a:rPr>
              <a:t>  </a:t>
            </a:r>
            <a:r>
              <a:rPr lang="en-US" sz="3000" i="1" dirty="0">
                <a:effectLst>
                  <a:outerShdw blurRad="38100" dist="38100" dir="2700000" algn="tl">
                    <a:srgbClr val="000000">
                      <a:alpha val="43137"/>
                    </a:srgbClr>
                  </a:outerShdw>
                </a:effectLst>
              </a:rPr>
              <a:t>The city is laid out as a </a:t>
            </a:r>
            <a:r>
              <a:rPr lang="en-US" sz="3000" i="1" u="sng" dirty="0">
                <a:solidFill>
                  <a:srgbClr val="FF9900"/>
                </a:solidFill>
                <a:effectLst>
                  <a:outerShdw blurRad="38100" dist="38100" dir="2700000" algn="tl">
                    <a:srgbClr val="000000">
                      <a:alpha val="43137"/>
                    </a:srgbClr>
                  </a:outerShdw>
                </a:effectLst>
              </a:rPr>
              <a:t>square</a:t>
            </a:r>
            <a:r>
              <a:rPr lang="en-US" sz="3000" i="1" dirty="0">
                <a:effectLst>
                  <a:outerShdw blurRad="38100" dist="38100" dir="2700000" algn="tl">
                    <a:srgbClr val="000000">
                      <a:alpha val="43137"/>
                    </a:srgbClr>
                  </a:outerShdw>
                </a:effectLst>
              </a:rPr>
              <a:t>; its length is as great as its breadth. And he measured the city with the reed: twelve thousand furlongs. Its length, breadth, and height are equal.</a:t>
            </a:r>
            <a:endParaRPr lang="en-US" sz="3000" dirty="0">
              <a:effectLst>
                <a:outerShdw blurRad="38100" dist="38100" dir="2700000" algn="tl">
                  <a:srgbClr val="000000">
                    <a:alpha val="43137"/>
                  </a:srgbClr>
                </a:outerShdw>
              </a:effectLst>
            </a:endParaRPr>
          </a:p>
          <a:p>
            <a:r>
              <a:rPr lang="en-US" sz="3000" b="1" i="1" dirty="0">
                <a:solidFill>
                  <a:srgbClr val="FFC000"/>
                </a:solidFill>
                <a:effectLst>
                  <a:outerShdw blurRad="38100" dist="38100" dir="2700000" algn="tl">
                    <a:srgbClr val="000000">
                      <a:alpha val="43137"/>
                    </a:srgbClr>
                  </a:outerShdw>
                </a:effectLst>
              </a:rPr>
              <a:t>Revelation 21:2</a:t>
            </a:r>
            <a:r>
              <a:rPr lang="en-US" sz="3000" dirty="0">
                <a:solidFill>
                  <a:srgbClr val="FFC000"/>
                </a:solidFill>
                <a:effectLst>
                  <a:outerShdw blurRad="38100" dist="38100" dir="2700000" algn="tl">
                    <a:srgbClr val="000000">
                      <a:alpha val="43137"/>
                    </a:srgbClr>
                  </a:outerShdw>
                </a:effectLst>
              </a:rPr>
              <a:t>  </a:t>
            </a:r>
            <a:r>
              <a:rPr lang="en-US" sz="3000" i="1" dirty="0">
                <a:effectLst>
                  <a:outerShdw blurRad="38100" dist="38100" dir="2700000" algn="tl">
                    <a:srgbClr val="000000">
                      <a:alpha val="43137"/>
                    </a:srgbClr>
                  </a:outerShdw>
                </a:effectLst>
              </a:rPr>
              <a:t>Then I, John, saw the holy city, </a:t>
            </a:r>
            <a:r>
              <a:rPr lang="en-US" sz="3000" i="1" u="sng" dirty="0">
                <a:solidFill>
                  <a:srgbClr val="FF9900"/>
                </a:solidFill>
                <a:effectLst>
                  <a:outerShdw blurRad="38100" dist="38100" dir="2700000" algn="tl">
                    <a:srgbClr val="000000">
                      <a:alpha val="43137"/>
                    </a:srgbClr>
                  </a:outerShdw>
                </a:effectLst>
              </a:rPr>
              <a:t>New Jerusalem</a:t>
            </a:r>
            <a:r>
              <a:rPr lang="en-US" sz="3000" i="1" dirty="0">
                <a:effectLst>
                  <a:outerShdw blurRad="38100" dist="38100" dir="2700000" algn="tl">
                    <a:srgbClr val="000000">
                      <a:alpha val="43137"/>
                    </a:srgbClr>
                  </a:outerShdw>
                </a:effectLst>
              </a:rPr>
              <a:t>, coming down out of heaven from God, ….</a:t>
            </a:r>
            <a:endParaRPr lang="en-US" sz="30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9289EE89-682E-4076-86B6-56825F7BA4B6}"/>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AE4B698F-90F0-4BFE-8198-231B02820B1A}"/>
              </a:ext>
            </a:extLst>
          </p:cNvPr>
          <p:cNvSpPr>
            <a:spLocks noGrp="1"/>
          </p:cNvSpPr>
          <p:nvPr>
            <p:ph sz="quarter" idx="4"/>
          </p:nvPr>
        </p:nvSpPr>
        <p:spPr/>
        <p:txBody>
          <a:bodyPr>
            <a:normAutofit fontScale="92500" lnSpcReduction="20000"/>
          </a:bodyPr>
          <a:lstStyle/>
          <a:p>
            <a:endParaRPr lang="en-US"/>
          </a:p>
        </p:txBody>
      </p:sp>
    </p:spTree>
    <p:extLst>
      <p:ext uri="{BB962C8B-B14F-4D97-AF65-F5344CB8AC3E}">
        <p14:creationId xmlns:p14="http://schemas.microsoft.com/office/powerpoint/2010/main" val="1596288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E7D2C-0DD1-411B-B755-D24ABDA4C719}"/>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7F77D6D0-5420-434E-B9E6-618ED05F3140}"/>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DC67BBB7-1EDA-4874-BBBA-863CE2787D5A}"/>
              </a:ext>
            </a:extLst>
          </p:cNvPr>
          <p:cNvSpPr>
            <a:spLocks noGrp="1"/>
          </p:cNvSpPr>
          <p:nvPr>
            <p:ph sz="half" idx="2"/>
          </p:nvPr>
        </p:nvSpPr>
        <p:spPr>
          <a:xfrm>
            <a:off x="457199" y="1151335"/>
            <a:ext cx="5342899" cy="3992165"/>
          </a:xfrm>
        </p:spPr>
        <p:txBody>
          <a:bodyPr>
            <a:normAutofit fontScale="92500"/>
          </a:bodyPr>
          <a:lstStyle/>
          <a:p>
            <a:pPr>
              <a:spcBef>
                <a:spcPts val="0"/>
              </a:spcBef>
            </a:pPr>
            <a:r>
              <a:rPr lang="en-US" sz="3000" b="1" i="1" dirty="0">
                <a:solidFill>
                  <a:srgbClr val="FFC000"/>
                </a:solidFill>
                <a:effectLst>
                  <a:outerShdw blurRad="38100" dist="38100" dir="2700000" algn="tl">
                    <a:srgbClr val="000000">
                      <a:alpha val="43137"/>
                    </a:srgbClr>
                  </a:outerShdw>
                </a:effectLst>
                <a:latin typeface="+mj-lt"/>
                <a:ea typeface="MS Mincho" panose="02020609040205080304" pitchFamily="49" charset="-128"/>
              </a:rPr>
              <a:t>Revelation 21:10, 12</a:t>
            </a:r>
            <a:r>
              <a:rPr lang="en-US" sz="3000" dirty="0">
                <a:solidFill>
                  <a:srgbClr val="FFC000"/>
                </a:solidFill>
                <a:effectLst>
                  <a:outerShdw blurRad="38100" dist="38100" dir="2700000" algn="tl">
                    <a:srgbClr val="000000">
                      <a:alpha val="43137"/>
                    </a:srgbClr>
                  </a:outerShdw>
                </a:effectLst>
                <a:latin typeface="+mj-lt"/>
                <a:ea typeface="MS Mincho" panose="02020609040205080304" pitchFamily="49" charset="-128"/>
              </a:rPr>
              <a:t>  </a:t>
            </a:r>
            <a:r>
              <a:rPr lang="en-US" sz="3000" i="1" dirty="0">
                <a:effectLst>
                  <a:outerShdw blurRad="38100" dist="38100" dir="2700000" algn="tl">
                    <a:srgbClr val="000000">
                      <a:alpha val="43137"/>
                    </a:srgbClr>
                  </a:outerShdw>
                </a:effectLst>
                <a:latin typeface="+mj-lt"/>
                <a:ea typeface="MS Mincho" panose="02020609040205080304" pitchFamily="49" charset="-128"/>
              </a:rPr>
              <a:t>…the holy Jerusalem, descending out of heaven from God…had a great and high wall with </a:t>
            </a:r>
            <a:r>
              <a:rPr lang="en-US" sz="3000" i="1" u="sng" dirty="0">
                <a:solidFill>
                  <a:srgbClr val="FF9900"/>
                </a:solidFill>
                <a:effectLst>
                  <a:outerShdw blurRad="38100" dist="38100" dir="2700000" algn="tl">
                    <a:srgbClr val="000000">
                      <a:alpha val="43137"/>
                    </a:srgbClr>
                  </a:outerShdw>
                </a:effectLst>
                <a:latin typeface="+mj-lt"/>
                <a:ea typeface="MS Mincho" panose="02020609040205080304" pitchFamily="49" charset="-128"/>
              </a:rPr>
              <a:t>twelve gates</a:t>
            </a:r>
            <a:r>
              <a:rPr lang="en-US" sz="3000" i="1" dirty="0">
                <a:effectLst>
                  <a:outerShdw blurRad="38100" dist="38100" dir="2700000" algn="tl">
                    <a:srgbClr val="000000">
                      <a:alpha val="43137"/>
                    </a:srgbClr>
                  </a:outerShdw>
                </a:effectLst>
                <a:latin typeface="+mj-lt"/>
                <a:ea typeface="MS Mincho" panose="02020609040205080304" pitchFamily="49" charset="-128"/>
              </a:rPr>
              <a:t>,… .</a:t>
            </a:r>
            <a:r>
              <a:rPr lang="en-US" sz="3000" dirty="0">
                <a:effectLst>
                  <a:outerShdw blurRad="38100" dist="38100" dir="2700000" algn="tl">
                    <a:srgbClr val="000000">
                      <a:alpha val="43137"/>
                    </a:srgbClr>
                  </a:outerShdw>
                </a:effectLst>
                <a:latin typeface="+mj-lt"/>
                <a:ea typeface="MS Mincho" panose="02020609040205080304" pitchFamily="49" charset="-128"/>
              </a:rPr>
              <a:t>  </a:t>
            </a:r>
            <a:endParaRPr lang="en-US" sz="3000" dirty="0">
              <a:effectLst>
                <a:outerShdw blurRad="38100" dist="38100" dir="2700000" algn="tl">
                  <a:srgbClr val="000000">
                    <a:alpha val="43137"/>
                  </a:srgbClr>
                </a:outerShdw>
              </a:effectLst>
              <a:latin typeface="+mj-lt"/>
              <a:ea typeface="Times New Roman" panose="02020603050405020304" pitchFamily="18" charset="0"/>
            </a:endParaRPr>
          </a:p>
          <a:p>
            <a:pPr>
              <a:spcBef>
                <a:spcPts val="0"/>
              </a:spcBef>
            </a:pPr>
            <a:r>
              <a:rPr lang="en-US" sz="3000" b="1" i="1" dirty="0">
                <a:solidFill>
                  <a:srgbClr val="FFC000"/>
                </a:solidFill>
                <a:effectLst>
                  <a:outerShdw blurRad="38100" dist="38100" dir="2700000" algn="tl">
                    <a:srgbClr val="000000">
                      <a:alpha val="43137"/>
                    </a:srgbClr>
                  </a:outerShdw>
                </a:effectLst>
                <a:latin typeface="+mj-lt"/>
                <a:ea typeface="MS Mincho" panose="02020609040205080304" pitchFamily="49" charset="-128"/>
              </a:rPr>
              <a:t>Revelation 21:18</a:t>
            </a:r>
            <a:r>
              <a:rPr lang="en-US" sz="3000" dirty="0">
                <a:solidFill>
                  <a:srgbClr val="FFC000"/>
                </a:solidFill>
                <a:effectLst>
                  <a:outerShdw blurRad="38100" dist="38100" dir="2700000" algn="tl">
                    <a:srgbClr val="000000">
                      <a:alpha val="43137"/>
                    </a:srgbClr>
                  </a:outerShdw>
                </a:effectLst>
                <a:latin typeface="+mj-lt"/>
                <a:ea typeface="MS Mincho" panose="02020609040205080304" pitchFamily="49" charset="-128"/>
              </a:rPr>
              <a:t>  </a:t>
            </a:r>
            <a:r>
              <a:rPr lang="en-US" sz="3000" i="1" dirty="0">
                <a:solidFill>
                  <a:schemeClr val="bg1"/>
                </a:solidFill>
                <a:effectLst>
                  <a:outerShdw blurRad="38100" dist="38100" dir="2700000" algn="tl">
                    <a:srgbClr val="000000">
                      <a:alpha val="43137"/>
                    </a:srgbClr>
                  </a:outerShdw>
                </a:effectLst>
                <a:latin typeface="+mj-lt"/>
                <a:ea typeface="MS Mincho" panose="02020609040205080304" pitchFamily="49" charset="-128"/>
              </a:rPr>
              <a:t>Th</a:t>
            </a:r>
            <a:r>
              <a:rPr lang="en-US" sz="3000" i="1" dirty="0">
                <a:effectLst>
                  <a:outerShdw blurRad="38100" dist="38100" dir="2700000" algn="tl">
                    <a:srgbClr val="000000">
                      <a:alpha val="43137"/>
                    </a:srgbClr>
                  </a:outerShdw>
                </a:effectLst>
                <a:latin typeface="+mj-lt"/>
                <a:ea typeface="MS Mincho" panose="02020609040205080304" pitchFamily="49" charset="-128"/>
              </a:rPr>
              <a:t>e construction of its wall was of </a:t>
            </a:r>
            <a:r>
              <a:rPr lang="en-US" sz="3000" i="1" u="sng" dirty="0">
                <a:effectLst>
                  <a:outerShdw blurRad="38100" dist="38100" dir="2700000" algn="tl">
                    <a:srgbClr val="000000">
                      <a:alpha val="43137"/>
                    </a:srgbClr>
                  </a:outerShdw>
                </a:effectLst>
                <a:latin typeface="+mj-lt"/>
                <a:ea typeface="MS Mincho" panose="02020609040205080304" pitchFamily="49" charset="-128"/>
              </a:rPr>
              <a:t>jasper</a:t>
            </a:r>
            <a:r>
              <a:rPr lang="en-US" sz="3000" i="1" dirty="0">
                <a:effectLst>
                  <a:outerShdw blurRad="38100" dist="38100" dir="2700000" algn="tl">
                    <a:srgbClr val="000000">
                      <a:alpha val="43137"/>
                    </a:srgbClr>
                  </a:outerShdw>
                </a:effectLst>
                <a:latin typeface="+mj-lt"/>
                <a:ea typeface="MS Mincho" panose="02020609040205080304" pitchFamily="49" charset="-128"/>
              </a:rPr>
              <a:t> ….</a:t>
            </a:r>
            <a:endParaRPr lang="en-US" sz="3000" dirty="0">
              <a:effectLst>
                <a:outerShdw blurRad="38100" dist="38100" dir="2700000" algn="tl">
                  <a:srgbClr val="000000">
                    <a:alpha val="43137"/>
                  </a:srgbClr>
                </a:outerShdw>
              </a:effectLst>
              <a:latin typeface="+mj-lt"/>
              <a:ea typeface="Times New Roman" panose="02020603050405020304" pitchFamily="18" charset="0"/>
            </a:endParaRPr>
          </a:p>
          <a:p>
            <a:pPr>
              <a:spcBef>
                <a:spcPts val="0"/>
              </a:spcBef>
            </a:pPr>
            <a:r>
              <a:rPr lang="en-US" sz="3000" b="1" i="1" dirty="0">
                <a:solidFill>
                  <a:srgbClr val="FFC000"/>
                </a:solidFill>
                <a:effectLst>
                  <a:outerShdw blurRad="38100" dist="38100" dir="2700000" algn="tl">
                    <a:srgbClr val="000000">
                      <a:alpha val="43137"/>
                    </a:srgbClr>
                  </a:outerShdw>
                </a:effectLst>
                <a:latin typeface="+mj-lt"/>
                <a:ea typeface="MS Mincho" panose="02020609040205080304" pitchFamily="49" charset="-128"/>
              </a:rPr>
              <a:t>Revelation 21:21</a:t>
            </a:r>
            <a:r>
              <a:rPr lang="en-US" sz="3000" dirty="0">
                <a:solidFill>
                  <a:srgbClr val="FFC000"/>
                </a:solidFill>
                <a:effectLst>
                  <a:outerShdw blurRad="38100" dist="38100" dir="2700000" algn="tl">
                    <a:srgbClr val="000000">
                      <a:alpha val="43137"/>
                    </a:srgbClr>
                  </a:outerShdw>
                </a:effectLst>
                <a:latin typeface="+mj-lt"/>
                <a:ea typeface="MS Mincho" panose="02020609040205080304" pitchFamily="49" charset="-128"/>
              </a:rPr>
              <a:t>  </a:t>
            </a:r>
            <a:r>
              <a:rPr lang="en-US" sz="3000" dirty="0">
                <a:effectLst>
                  <a:outerShdw blurRad="38100" dist="38100" dir="2700000" algn="tl">
                    <a:srgbClr val="000000">
                      <a:alpha val="43137"/>
                    </a:srgbClr>
                  </a:outerShdw>
                </a:effectLst>
                <a:latin typeface="+mj-lt"/>
                <a:ea typeface="MS Mincho" panose="02020609040205080304" pitchFamily="49" charset="-128"/>
              </a:rPr>
              <a:t>… </a:t>
            </a:r>
            <a:r>
              <a:rPr lang="en-US" sz="3000" i="1" dirty="0">
                <a:effectLst>
                  <a:outerShdw blurRad="38100" dist="38100" dir="2700000" algn="tl">
                    <a:srgbClr val="000000">
                      <a:alpha val="43137"/>
                    </a:srgbClr>
                  </a:outerShdw>
                </a:effectLst>
                <a:latin typeface="+mj-lt"/>
                <a:ea typeface="MS Mincho" panose="02020609040205080304" pitchFamily="49" charset="-128"/>
              </a:rPr>
              <a:t>the street of the city was pure </a:t>
            </a:r>
            <a:r>
              <a:rPr lang="en-US" sz="3000" i="1" u="sng" dirty="0">
                <a:solidFill>
                  <a:srgbClr val="FF9900"/>
                </a:solidFill>
                <a:effectLst>
                  <a:outerShdw blurRad="38100" dist="38100" dir="2700000" algn="tl">
                    <a:srgbClr val="000000">
                      <a:alpha val="43137"/>
                    </a:srgbClr>
                  </a:outerShdw>
                </a:effectLst>
                <a:latin typeface="+mj-lt"/>
                <a:ea typeface="MS Mincho" panose="02020609040205080304" pitchFamily="49" charset="-128"/>
              </a:rPr>
              <a:t>gold</a:t>
            </a:r>
            <a:r>
              <a:rPr lang="en-US" sz="3000" i="1" dirty="0">
                <a:effectLst>
                  <a:outerShdw blurRad="38100" dist="38100" dir="2700000" algn="tl">
                    <a:srgbClr val="000000">
                      <a:alpha val="43137"/>
                    </a:srgbClr>
                  </a:outerShdw>
                </a:effectLst>
                <a:latin typeface="+mj-lt"/>
                <a:ea typeface="MS Mincho" panose="02020609040205080304" pitchFamily="49" charset="-128"/>
              </a:rPr>
              <a:t>, like transparent glass.</a:t>
            </a:r>
            <a:endParaRPr lang="en-US" sz="3000" dirty="0">
              <a:effectLst>
                <a:outerShdw blurRad="38100" dist="38100" dir="2700000" algn="tl">
                  <a:srgbClr val="000000">
                    <a:alpha val="43137"/>
                  </a:srgbClr>
                </a:outerShdw>
              </a:effectLst>
              <a:latin typeface="+mj-lt"/>
              <a:ea typeface="Times New Roman" panose="02020603050405020304" pitchFamily="18" charset="0"/>
            </a:endParaRPr>
          </a:p>
          <a:p>
            <a:endParaRPr lang="en-US" dirty="0"/>
          </a:p>
        </p:txBody>
      </p:sp>
      <p:sp>
        <p:nvSpPr>
          <p:cNvPr id="5" name="Text Placeholder 4">
            <a:extLst>
              <a:ext uri="{FF2B5EF4-FFF2-40B4-BE49-F238E27FC236}">
                <a16:creationId xmlns:a16="http://schemas.microsoft.com/office/drawing/2014/main" id="{84D81160-4D10-40FA-8C58-BF32A6630125}"/>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114F4397-E89E-47D6-9ADF-4DC3CA9A96E2}"/>
              </a:ext>
            </a:extLst>
          </p:cNvPr>
          <p:cNvSpPr>
            <a:spLocks noGrp="1"/>
          </p:cNvSpPr>
          <p:nvPr>
            <p:ph sz="quarter" idx="4"/>
          </p:nvPr>
        </p:nvSpPr>
        <p:spPr/>
        <p:txBody>
          <a:bodyPr>
            <a:normAutofit fontScale="92500"/>
          </a:bodyPr>
          <a:lstStyle/>
          <a:p>
            <a:endParaRPr lang="en-US"/>
          </a:p>
        </p:txBody>
      </p:sp>
    </p:spTree>
    <p:extLst>
      <p:ext uri="{BB962C8B-B14F-4D97-AF65-F5344CB8AC3E}">
        <p14:creationId xmlns:p14="http://schemas.microsoft.com/office/powerpoint/2010/main" val="4212598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1A12A-40CA-4E76-8B7D-1A3F5AE3D126}"/>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33A19FFC-7CE0-40CE-AFBB-43625237933D}"/>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956CEC53-2E2D-4FF6-B864-EF5DA1AB75F3}"/>
              </a:ext>
            </a:extLst>
          </p:cNvPr>
          <p:cNvSpPr>
            <a:spLocks noGrp="1"/>
          </p:cNvSpPr>
          <p:nvPr>
            <p:ph sz="half" idx="2"/>
          </p:nvPr>
        </p:nvSpPr>
        <p:spPr/>
        <p:txBody>
          <a:bodyPr/>
          <a:lstStyle/>
          <a:p>
            <a:endParaRPr lang="en-US"/>
          </a:p>
        </p:txBody>
      </p:sp>
      <p:sp>
        <p:nvSpPr>
          <p:cNvPr id="5" name="Text Placeholder 4">
            <a:extLst>
              <a:ext uri="{FF2B5EF4-FFF2-40B4-BE49-F238E27FC236}">
                <a16:creationId xmlns:a16="http://schemas.microsoft.com/office/drawing/2014/main" id="{1F926732-82F1-4FEC-A214-23A8607A114E}"/>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CDDB7F2E-1CA0-44EA-A770-2C9CF64FE3BF}"/>
              </a:ext>
            </a:extLst>
          </p:cNvPr>
          <p:cNvSpPr>
            <a:spLocks noGrp="1"/>
          </p:cNvSpPr>
          <p:nvPr>
            <p:ph sz="quarter" idx="4"/>
          </p:nvPr>
        </p:nvSpPr>
        <p:spPr/>
        <p:txBody>
          <a:bodyPr/>
          <a:lstStyle/>
          <a:p>
            <a:endParaRPr lang="en-US"/>
          </a:p>
        </p:txBody>
      </p:sp>
      <p:sp>
        <p:nvSpPr>
          <p:cNvPr id="7" name="Rectangle 6">
            <a:extLst>
              <a:ext uri="{FF2B5EF4-FFF2-40B4-BE49-F238E27FC236}">
                <a16:creationId xmlns:a16="http://schemas.microsoft.com/office/drawing/2014/main" id="{282D5FAB-36D9-4635-94B8-878C06DB0C88}"/>
              </a:ext>
            </a:extLst>
          </p:cNvPr>
          <p:cNvSpPr/>
          <p:nvPr/>
        </p:nvSpPr>
        <p:spPr>
          <a:xfrm>
            <a:off x="-3025808" y="-2859830"/>
            <a:ext cx="14832098" cy="9846382"/>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pic>
        <p:nvPicPr>
          <p:cNvPr id="3074" name="Picture 2" descr="Wednesday: “A New Heaven and a New Earth” – Sabbath School Net">
            <a:extLst>
              <a:ext uri="{FF2B5EF4-FFF2-40B4-BE49-F238E27FC236}">
                <a16:creationId xmlns:a16="http://schemas.microsoft.com/office/drawing/2014/main" id="{90E76AB1-E52F-463C-BD82-EE70C4260B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5537" y="53341"/>
            <a:ext cx="6180041" cy="5410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3788204"/>
      </p:ext>
    </p:extLst>
  </p:cSld>
  <p:clrMapOvr>
    <a:masterClrMapping/>
  </p:clrMapOvr>
</p:sld>
</file>

<file path=ppt/theme/theme1.xml><?xml version="1.0" encoding="utf-8"?>
<a:theme xmlns:a="http://schemas.openxmlformats.org/drawingml/2006/main" name="Unlocking the Mysteries of the Sanctuary - 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Unlocking the Mysteries of the Sanctuary - Powerpoint  Template</Template>
  <TotalTime>2892</TotalTime>
  <Words>1188</Words>
  <Application>Microsoft Office PowerPoint</Application>
  <PresentationFormat>On-screen Show (16:9)</PresentationFormat>
  <Paragraphs>62</Paragraphs>
  <Slides>30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30</vt:i4>
      </vt:variant>
    </vt:vector>
  </HeadingPairs>
  <TitlesOfParts>
    <vt:vector size="33" baseType="lpstr">
      <vt:lpstr>Arial</vt:lpstr>
      <vt:lpstr>Calibri</vt:lpstr>
      <vt:lpstr>Unlocking the Mysteries of the Sanctuary - Powerpoint  Template</vt:lpstr>
      <vt:lpstr>PowerPoint Presentation</vt:lpstr>
      <vt:lpstr>By Jorge Baute</vt:lpstr>
      <vt:lpstr> 1. What did Jesus promise His people? </vt:lpstr>
      <vt:lpstr>PowerPoint Presentation</vt:lpstr>
      <vt:lpstr> 2.  What else do we know about this place Jesus is preparing? </vt:lpstr>
      <vt:lpstr>PowerPoint Presentation</vt:lpstr>
      <vt:lpstr>3.  What more do we know about the holy city?</vt:lpstr>
      <vt:lpstr>PowerPoint Presentation</vt:lpstr>
      <vt:lpstr>PowerPoint Presentation</vt:lpstr>
      <vt:lpstr> 4.  What does the Bible say about the city's water and food supply? </vt:lpstr>
      <vt:lpstr>5.  How will living on the earth made new be different from living here on earth now?</vt:lpstr>
      <vt:lpstr>PowerPoint Presentation</vt:lpstr>
      <vt:lpstr>6.  What kind of bodies will the saints have?</vt:lpstr>
      <vt:lpstr>7.  Is Jesus' body real, or is He a spirit? </vt:lpstr>
      <vt:lpstr> 8.  What other encouraging promise is given? </vt:lpstr>
      <vt:lpstr> 9.  Will sad or painful memories from this life trouble people in heaven? </vt:lpstr>
      <vt:lpstr> 10.  Will people from earth recognize each other in God's new kingdom? </vt:lpstr>
      <vt:lpstr>PowerPoint Presentation</vt:lpstr>
      <vt:lpstr> 11.  What other thrilling promises does God give us regarding His coming kingdom? </vt:lpstr>
      <vt:lpstr>PowerPoint Presentation</vt:lpstr>
      <vt:lpstr> 12.  Can we adequately describe God's new kingdom with words? </vt:lpstr>
      <vt:lpstr> 13.  What is the highest reward of God's new kingdom? </vt:lpstr>
      <vt:lpstr>PowerPoint Presentation</vt:lpstr>
      <vt:lpstr> 14.  What will exclude people from God's heavenly kingdom? </vt:lpstr>
      <vt:lpstr> 15.  What can I do about sin? </vt:lpstr>
      <vt:lpstr>PowerPoint Presentation</vt:lpstr>
      <vt:lpstr> 16.  What did Jesus say is the formula for success in this life and the next? </vt:lpstr>
      <vt:lpstr> 17.  What is the final invitation of the Bible?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Jorge</dc:creator>
  <cp:lastModifiedBy>Jorge</cp:lastModifiedBy>
  <cp:revision>66</cp:revision>
  <dcterms:created xsi:type="dcterms:W3CDTF">2018-11-16T04:48:47Z</dcterms:created>
  <dcterms:modified xsi:type="dcterms:W3CDTF">2022-07-15T19:49:20Z</dcterms:modified>
</cp:coreProperties>
</file>